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0" r:id="rId2"/>
    <p:sldId id="261" r:id="rId3"/>
    <p:sldId id="263" r:id="rId4"/>
    <p:sldId id="264" r:id="rId5"/>
    <p:sldId id="265" r:id="rId6"/>
    <p:sldId id="266" r:id="rId7"/>
    <p:sldId id="274" r:id="rId8"/>
    <p:sldId id="268" r:id="rId9"/>
    <p:sldId id="269" r:id="rId10"/>
    <p:sldId id="271" r:id="rId11"/>
    <p:sldId id="273" r:id="rId12"/>
    <p:sldId id="27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2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853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907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766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3727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68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627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034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530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4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818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91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01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32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82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74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27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E3605B0-62A5-493C-AFD1-44E6D15F110D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99F5ACC-A2AF-4754-BC05-5807C95ACC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7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://www.themegaller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 Нормативно-правовые </a:t>
            </a:r>
            <a:r>
              <a:rPr lang="ru-RU" sz="4400" b="1" dirty="0"/>
              <a:t>механизмы</a:t>
            </a:r>
            <a:br>
              <a:rPr lang="ru-RU" sz="4400" b="1" dirty="0"/>
            </a:br>
            <a:r>
              <a:rPr lang="ru-RU" sz="4400" b="1" dirty="0"/>
              <a:t>внедрения Примерной программы</a:t>
            </a:r>
            <a:br>
              <a:rPr lang="ru-RU" sz="4400" b="1" dirty="0"/>
            </a:br>
            <a:r>
              <a:rPr lang="ru-RU" sz="4400" b="1" dirty="0"/>
              <a:t>воспитания</a:t>
            </a:r>
            <a:r>
              <a:rPr lang="ru-RU" sz="4400" dirty="0" smtClean="0"/>
              <a:t> </a:t>
            </a:r>
            <a:br>
              <a:rPr lang="ru-RU" sz="4400" dirty="0" smtClean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563167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4587" y="6427115"/>
            <a:ext cx="1979507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solidFill>
                  <a:srgbClr val="888888"/>
                </a:solidFill>
                <a:latin typeface="Calibri"/>
                <a:cs typeface="Calibri"/>
                <a:hlinkClick r:id="rId2"/>
              </a:rPr>
              <a:t>www.themegallery.com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50357" y="96813"/>
            <a:ext cx="10972800" cy="516255"/>
          </a:xfrm>
          <a:custGeom>
            <a:avLst/>
            <a:gdLst/>
            <a:ahLst/>
            <a:cxnLst/>
            <a:rect l="l" t="t" r="r" b="b"/>
            <a:pathLst>
              <a:path w="8229600" h="516255">
                <a:moveTo>
                  <a:pt x="8229600" y="0"/>
                </a:moveTo>
                <a:lnTo>
                  <a:pt x="0" y="0"/>
                </a:lnTo>
                <a:lnTo>
                  <a:pt x="0" y="516089"/>
                </a:lnTo>
                <a:lnTo>
                  <a:pt x="8229600" y="516089"/>
                </a:lnTo>
                <a:lnTo>
                  <a:pt x="8229600" y="0"/>
                </a:lnTo>
                <a:close/>
              </a:path>
            </a:pathLst>
          </a:custGeom>
          <a:solidFill>
            <a:srgbClr val="F1DC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42557" y="131521"/>
            <a:ext cx="7986607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solidFill>
                  <a:srgbClr val="001F5F"/>
                </a:solidFill>
              </a:rPr>
              <a:t>Структура</a:t>
            </a:r>
            <a:r>
              <a:rPr sz="2500" spc="15" dirty="0">
                <a:solidFill>
                  <a:srgbClr val="001F5F"/>
                </a:solidFill>
              </a:rPr>
              <a:t> </a:t>
            </a:r>
            <a:r>
              <a:rPr sz="2500" spc="-5" dirty="0">
                <a:solidFill>
                  <a:srgbClr val="001F5F"/>
                </a:solidFill>
              </a:rPr>
              <a:t>рабочей</a:t>
            </a:r>
            <a:r>
              <a:rPr sz="2500" dirty="0">
                <a:solidFill>
                  <a:srgbClr val="001F5F"/>
                </a:solidFill>
              </a:rPr>
              <a:t> </a:t>
            </a:r>
            <a:r>
              <a:rPr sz="2500" spc="-10" dirty="0">
                <a:solidFill>
                  <a:srgbClr val="001F5F"/>
                </a:solidFill>
              </a:rPr>
              <a:t>программы</a:t>
            </a:r>
            <a:r>
              <a:rPr sz="2500" spc="25" dirty="0">
                <a:solidFill>
                  <a:srgbClr val="001F5F"/>
                </a:solidFill>
              </a:rPr>
              <a:t> </a:t>
            </a:r>
            <a:r>
              <a:rPr sz="2500" spc="-5" dirty="0">
                <a:solidFill>
                  <a:srgbClr val="001F5F"/>
                </a:solidFill>
              </a:rPr>
              <a:t>воспитания</a:t>
            </a:r>
            <a:endParaRPr sz="2500"/>
          </a:p>
        </p:txBody>
      </p:sp>
      <p:grpSp>
        <p:nvGrpSpPr>
          <p:cNvPr id="5" name="object 5"/>
          <p:cNvGrpSpPr/>
          <p:nvPr/>
        </p:nvGrpSpPr>
        <p:grpSpPr>
          <a:xfrm>
            <a:off x="1177019" y="6395846"/>
            <a:ext cx="10811933" cy="476884"/>
            <a:chOff x="882764" y="6395846"/>
            <a:chExt cx="8108950" cy="476884"/>
          </a:xfrm>
        </p:grpSpPr>
        <p:sp>
          <p:nvSpPr>
            <p:cNvPr id="6" name="object 6"/>
            <p:cNvSpPr/>
            <p:nvPr/>
          </p:nvSpPr>
          <p:spPr>
            <a:xfrm>
              <a:off x="897051" y="6410134"/>
              <a:ext cx="8080375" cy="448309"/>
            </a:xfrm>
            <a:custGeom>
              <a:avLst/>
              <a:gdLst/>
              <a:ahLst/>
              <a:cxnLst/>
              <a:rect l="l" t="t" r="r" b="b"/>
              <a:pathLst>
                <a:path w="8080375" h="448309">
                  <a:moveTo>
                    <a:pt x="7826070" y="0"/>
                  </a:moveTo>
                  <a:lnTo>
                    <a:pt x="254000" y="0"/>
                  </a:lnTo>
                  <a:lnTo>
                    <a:pt x="208345" y="4092"/>
                  </a:lnTo>
                  <a:lnTo>
                    <a:pt x="165374" y="15890"/>
                  </a:lnTo>
                  <a:lnTo>
                    <a:pt x="125805" y="34677"/>
                  </a:lnTo>
                  <a:lnTo>
                    <a:pt x="90354" y="59736"/>
                  </a:lnTo>
                  <a:lnTo>
                    <a:pt x="59740" y="90349"/>
                  </a:lnTo>
                  <a:lnTo>
                    <a:pt x="34680" y="125799"/>
                  </a:lnTo>
                  <a:lnTo>
                    <a:pt x="15891" y="165369"/>
                  </a:lnTo>
                  <a:lnTo>
                    <a:pt x="4092" y="208342"/>
                  </a:lnTo>
                  <a:lnTo>
                    <a:pt x="0" y="253999"/>
                  </a:lnTo>
                  <a:lnTo>
                    <a:pt x="4092" y="299657"/>
                  </a:lnTo>
                  <a:lnTo>
                    <a:pt x="15891" y="342629"/>
                  </a:lnTo>
                  <a:lnTo>
                    <a:pt x="34680" y="382199"/>
                  </a:lnTo>
                  <a:lnTo>
                    <a:pt x="59740" y="417649"/>
                  </a:lnTo>
                  <a:lnTo>
                    <a:pt x="89955" y="447863"/>
                  </a:lnTo>
                  <a:lnTo>
                    <a:pt x="7990141" y="447863"/>
                  </a:lnTo>
                  <a:lnTo>
                    <a:pt x="8020350" y="417649"/>
                  </a:lnTo>
                  <a:lnTo>
                    <a:pt x="8045403" y="382199"/>
                  </a:lnTo>
                  <a:lnTo>
                    <a:pt x="8064185" y="342629"/>
                  </a:lnTo>
                  <a:lnTo>
                    <a:pt x="8075979" y="299657"/>
                  </a:lnTo>
                  <a:lnTo>
                    <a:pt x="8080070" y="253999"/>
                  </a:lnTo>
                  <a:lnTo>
                    <a:pt x="8075979" y="208342"/>
                  </a:lnTo>
                  <a:lnTo>
                    <a:pt x="8064185" y="165369"/>
                  </a:lnTo>
                  <a:lnTo>
                    <a:pt x="8045403" y="125799"/>
                  </a:lnTo>
                  <a:lnTo>
                    <a:pt x="8020350" y="90349"/>
                  </a:lnTo>
                  <a:lnTo>
                    <a:pt x="7989741" y="59736"/>
                  </a:lnTo>
                  <a:lnTo>
                    <a:pt x="7954293" y="34677"/>
                  </a:lnTo>
                  <a:lnTo>
                    <a:pt x="7914721" y="15890"/>
                  </a:lnTo>
                  <a:lnTo>
                    <a:pt x="7871741" y="4092"/>
                  </a:lnTo>
                  <a:lnTo>
                    <a:pt x="78260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7051" y="6410134"/>
              <a:ext cx="8080375" cy="448309"/>
            </a:xfrm>
            <a:custGeom>
              <a:avLst/>
              <a:gdLst/>
              <a:ahLst/>
              <a:cxnLst/>
              <a:rect l="l" t="t" r="r" b="b"/>
              <a:pathLst>
                <a:path w="8080375" h="448309">
                  <a:moveTo>
                    <a:pt x="0" y="253999"/>
                  </a:moveTo>
                  <a:lnTo>
                    <a:pt x="4092" y="208342"/>
                  </a:lnTo>
                  <a:lnTo>
                    <a:pt x="15891" y="165369"/>
                  </a:lnTo>
                  <a:lnTo>
                    <a:pt x="34680" y="125799"/>
                  </a:lnTo>
                  <a:lnTo>
                    <a:pt x="59740" y="90349"/>
                  </a:lnTo>
                  <a:lnTo>
                    <a:pt x="90354" y="59736"/>
                  </a:lnTo>
                  <a:lnTo>
                    <a:pt x="125805" y="34677"/>
                  </a:lnTo>
                  <a:lnTo>
                    <a:pt x="165374" y="15890"/>
                  </a:lnTo>
                  <a:lnTo>
                    <a:pt x="208345" y="4092"/>
                  </a:lnTo>
                  <a:lnTo>
                    <a:pt x="254000" y="0"/>
                  </a:lnTo>
                  <a:lnTo>
                    <a:pt x="7826070" y="0"/>
                  </a:lnTo>
                  <a:lnTo>
                    <a:pt x="7871741" y="4092"/>
                  </a:lnTo>
                  <a:lnTo>
                    <a:pt x="7914721" y="15890"/>
                  </a:lnTo>
                  <a:lnTo>
                    <a:pt x="7954293" y="34677"/>
                  </a:lnTo>
                  <a:lnTo>
                    <a:pt x="7989741" y="59736"/>
                  </a:lnTo>
                  <a:lnTo>
                    <a:pt x="8020350" y="90349"/>
                  </a:lnTo>
                  <a:lnTo>
                    <a:pt x="8045403" y="125799"/>
                  </a:lnTo>
                  <a:lnTo>
                    <a:pt x="8064185" y="165369"/>
                  </a:lnTo>
                  <a:lnTo>
                    <a:pt x="8075979" y="208342"/>
                  </a:lnTo>
                  <a:lnTo>
                    <a:pt x="8080070" y="253999"/>
                  </a:lnTo>
                  <a:lnTo>
                    <a:pt x="8075979" y="299657"/>
                  </a:lnTo>
                  <a:lnTo>
                    <a:pt x="8064185" y="342629"/>
                  </a:lnTo>
                  <a:lnTo>
                    <a:pt x="8045403" y="382199"/>
                  </a:lnTo>
                  <a:lnTo>
                    <a:pt x="8020350" y="417649"/>
                  </a:lnTo>
                  <a:lnTo>
                    <a:pt x="7990141" y="447863"/>
                  </a:lnTo>
                </a:path>
                <a:path w="8080375" h="448309">
                  <a:moveTo>
                    <a:pt x="89955" y="447863"/>
                  </a:moveTo>
                  <a:lnTo>
                    <a:pt x="59740" y="417649"/>
                  </a:lnTo>
                  <a:lnTo>
                    <a:pt x="34680" y="382199"/>
                  </a:lnTo>
                  <a:lnTo>
                    <a:pt x="15891" y="342629"/>
                  </a:lnTo>
                  <a:lnTo>
                    <a:pt x="4092" y="299657"/>
                  </a:lnTo>
                  <a:lnTo>
                    <a:pt x="0" y="253999"/>
                  </a:lnTo>
                </a:path>
              </a:pathLst>
            </a:custGeom>
            <a:ln w="28575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400589" y="6492951"/>
            <a:ext cx="10761133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20" dirty="0">
                <a:solidFill>
                  <a:srgbClr val="001F5F"/>
                </a:solidFill>
                <a:latin typeface="Calibri"/>
                <a:cs typeface="Calibri"/>
              </a:rPr>
              <a:t>Ежегодный</a:t>
            </a:r>
            <a:r>
              <a:rPr sz="1900" b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001F5F"/>
                </a:solidFill>
                <a:latin typeface="Calibri"/>
                <a:cs typeface="Calibri"/>
              </a:rPr>
              <a:t>календарный</a:t>
            </a:r>
            <a:r>
              <a:rPr sz="19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001F5F"/>
                </a:solidFill>
                <a:latin typeface="Calibri"/>
                <a:cs typeface="Calibri"/>
              </a:rPr>
              <a:t>план</a:t>
            </a:r>
            <a:r>
              <a:rPr sz="19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001F5F"/>
                </a:solidFill>
                <a:latin typeface="Calibri"/>
                <a:cs typeface="Calibri"/>
              </a:rPr>
              <a:t>воспитательной</a:t>
            </a:r>
            <a:r>
              <a:rPr sz="19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001F5F"/>
                </a:solidFill>
                <a:latin typeface="Calibri"/>
                <a:cs typeface="Calibri"/>
              </a:rPr>
              <a:t>работы</a:t>
            </a:r>
            <a:r>
              <a:rPr sz="1900" b="1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</a:t>
            </a:r>
            <a:r>
              <a:rPr sz="1400" b="1" dirty="0">
                <a:latin typeface="Calibri"/>
                <a:cs typeface="Calibri"/>
              </a:rPr>
              <a:t>По</a:t>
            </a:r>
            <a:r>
              <a:rPr sz="1400" b="1" spc="-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уровням</a:t>
            </a:r>
            <a:r>
              <a:rPr sz="1400" b="1" spc="-2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образования</a:t>
            </a:r>
            <a:r>
              <a:rPr sz="1800" b="1" dirty="0"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79203" y="4853051"/>
            <a:ext cx="10690860" cy="508000"/>
          </a:xfrm>
          <a:custGeom>
            <a:avLst/>
            <a:gdLst/>
            <a:ahLst/>
            <a:cxnLst/>
            <a:rect l="l" t="t" r="r" b="b"/>
            <a:pathLst>
              <a:path w="8018145" h="508000">
                <a:moveTo>
                  <a:pt x="0" y="254000"/>
                </a:moveTo>
                <a:lnTo>
                  <a:pt x="4092" y="208328"/>
                </a:lnTo>
                <a:lnTo>
                  <a:pt x="15891" y="165349"/>
                </a:lnTo>
                <a:lnTo>
                  <a:pt x="34680" y="125777"/>
                </a:lnTo>
                <a:lnTo>
                  <a:pt x="59740" y="90328"/>
                </a:lnTo>
                <a:lnTo>
                  <a:pt x="90354" y="59719"/>
                </a:lnTo>
                <a:lnTo>
                  <a:pt x="125805" y="34666"/>
                </a:lnTo>
                <a:lnTo>
                  <a:pt x="165374" y="15884"/>
                </a:lnTo>
                <a:lnTo>
                  <a:pt x="208345" y="4090"/>
                </a:lnTo>
                <a:lnTo>
                  <a:pt x="254000" y="0"/>
                </a:lnTo>
                <a:lnTo>
                  <a:pt x="7763662" y="0"/>
                </a:lnTo>
                <a:lnTo>
                  <a:pt x="7809300" y="4090"/>
                </a:lnTo>
                <a:lnTo>
                  <a:pt x="7852262" y="15884"/>
                </a:lnTo>
                <a:lnTo>
                  <a:pt x="7891828" y="34666"/>
                </a:lnTo>
                <a:lnTo>
                  <a:pt x="7927281" y="59719"/>
                </a:lnTo>
                <a:lnTo>
                  <a:pt x="7957900" y="90328"/>
                </a:lnTo>
                <a:lnTo>
                  <a:pt x="7982967" y="125777"/>
                </a:lnTo>
                <a:lnTo>
                  <a:pt x="8001763" y="165349"/>
                </a:lnTo>
                <a:lnTo>
                  <a:pt x="8013567" y="208328"/>
                </a:lnTo>
                <a:lnTo>
                  <a:pt x="8017662" y="254000"/>
                </a:lnTo>
                <a:lnTo>
                  <a:pt x="8013567" y="299671"/>
                </a:lnTo>
                <a:lnTo>
                  <a:pt x="8001763" y="342650"/>
                </a:lnTo>
                <a:lnTo>
                  <a:pt x="7982967" y="382222"/>
                </a:lnTo>
                <a:lnTo>
                  <a:pt x="7957900" y="417671"/>
                </a:lnTo>
                <a:lnTo>
                  <a:pt x="7927281" y="448280"/>
                </a:lnTo>
                <a:lnTo>
                  <a:pt x="7891828" y="473333"/>
                </a:lnTo>
                <a:lnTo>
                  <a:pt x="7852262" y="492115"/>
                </a:lnTo>
                <a:lnTo>
                  <a:pt x="7809300" y="503909"/>
                </a:lnTo>
                <a:lnTo>
                  <a:pt x="7763662" y="508000"/>
                </a:lnTo>
                <a:lnTo>
                  <a:pt x="254000" y="508000"/>
                </a:lnTo>
                <a:lnTo>
                  <a:pt x="208345" y="503909"/>
                </a:lnTo>
                <a:lnTo>
                  <a:pt x="165374" y="492115"/>
                </a:lnTo>
                <a:lnTo>
                  <a:pt x="125805" y="473333"/>
                </a:lnTo>
                <a:lnTo>
                  <a:pt x="90354" y="448280"/>
                </a:lnTo>
                <a:lnTo>
                  <a:pt x="59740" y="417671"/>
                </a:lnTo>
                <a:lnTo>
                  <a:pt x="34680" y="382222"/>
                </a:lnTo>
                <a:lnTo>
                  <a:pt x="15891" y="342650"/>
                </a:lnTo>
                <a:lnTo>
                  <a:pt x="4092" y="299671"/>
                </a:lnTo>
                <a:lnTo>
                  <a:pt x="0" y="254000"/>
                </a:lnTo>
                <a:close/>
              </a:path>
            </a:pathLst>
          </a:custGeom>
          <a:ln w="28575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83520" y="4926279"/>
            <a:ext cx="922104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alibri"/>
                <a:cs typeface="Calibri"/>
              </a:rPr>
              <a:t>Основные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направления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самоанализа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воспитательной</a:t>
            </a:r>
            <a:r>
              <a:rPr sz="2000" b="1" spc="45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работы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88651" y="1779270"/>
            <a:ext cx="10516445" cy="508000"/>
          </a:xfrm>
          <a:custGeom>
            <a:avLst/>
            <a:gdLst/>
            <a:ahLst/>
            <a:cxnLst/>
            <a:rect l="l" t="t" r="r" b="b"/>
            <a:pathLst>
              <a:path w="7887334" h="508000">
                <a:moveTo>
                  <a:pt x="0" y="254000"/>
                </a:moveTo>
                <a:lnTo>
                  <a:pt x="4092" y="208362"/>
                </a:lnTo>
                <a:lnTo>
                  <a:pt x="15890" y="165400"/>
                </a:lnTo>
                <a:lnTo>
                  <a:pt x="34678" y="125833"/>
                </a:lnTo>
                <a:lnTo>
                  <a:pt x="59739" y="90380"/>
                </a:lnTo>
                <a:lnTo>
                  <a:pt x="90355" y="59761"/>
                </a:lnTo>
                <a:lnTo>
                  <a:pt x="125810" y="34694"/>
                </a:lnTo>
                <a:lnTo>
                  <a:pt x="165387" y="15899"/>
                </a:lnTo>
                <a:lnTo>
                  <a:pt x="208368" y="4094"/>
                </a:lnTo>
                <a:lnTo>
                  <a:pt x="254038" y="0"/>
                </a:lnTo>
                <a:lnTo>
                  <a:pt x="7632992" y="0"/>
                </a:lnTo>
                <a:lnTo>
                  <a:pt x="7678663" y="4094"/>
                </a:lnTo>
                <a:lnTo>
                  <a:pt x="7721642" y="15899"/>
                </a:lnTo>
                <a:lnTo>
                  <a:pt x="7761215" y="34694"/>
                </a:lnTo>
                <a:lnTo>
                  <a:pt x="7796663" y="59761"/>
                </a:lnTo>
                <a:lnTo>
                  <a:pt x="7827272" y="90380"/>
                </a:lnTo>
                <a:lnTo>
                  <a:pt x="7852325" y="125833"/>
                </a:lnTo>
                <a:lnTo>
                  <a:pt x="7871107" y="165400"/>
                </a:lnTo>
                <a:lnTo>
                  <a:pt x="7882901" y="208362"/>
                </a:lnTo>
                <a:lnTo>
                  <a:pt x="7886992" y="254000"/>
                </a:lnTo>
                <a:lnTo>
                  <a:pt x="7882901" y="299671"/>
                </a:lnTo>
                <a:lnTo>
                  <a:pt x="7871107" y="342650"/>
                </a:lnTo>
                <a:lnTo>
                  <a:pt x="7852325" y="382222"/>
                </a:lnTo>
                <a:lnTo>
                  <a:pt x="7827272" y="417671"/>
                </a:lnTo>
                <a:lnTo>
                  <a:pt x="7796663" y="448280"/>
                </a:lnTo>
                <a:lnTo>
                  <a:pt x="7761215" y="473333"/>
                </a:lnTo>
                <a:lnTo>
                  <a:pt x="7721642" y="492115"/>
                </a:lnTo>
                <a:lnTo>
                  <a:pt x="7678663" y="503909"/>
                </a:lnTo>
                <a:lnTo>
                  <a:pt x="7632992" y="508000"/>
                </a:lnTo>
                <a:lnTo>
                  <a:pt x="254038" y="508000"/>
                </a:lnTo>
                <a:lnTo>
                  <a:pt x="208368" y="503909"/>
                </a:lnTo>
                <a:lnTo>
                  <a:pt x="165387" y="492115"/>
                </a:lnTo>
                <a:lnTo>
                  <a:pt x="125810" y="473333"/>
                </a:lnTo>
                <a:lnTo>
                  <a:pt x="90355" y="448280"/>
                </a:lnTo>
                <a:lnTo>
                  <a:pt x="59739" y="417671"/>
                </a:lnTo>
                <a:lnTo>
                  <a:pt x="34678" y="382222"/>
                </a:lnTo>
                <a:lnTo>
                  <a:pt x="15890" y="342650"/>
                </a:lnTo>
                <a:lnTo>
                  <a:pt x="4092" y="299671"/>
                </a:lnTo>
                <a:lnTo>
                  <a:pt x="0" y="254000"/>
                </a:lnTo>
                <a:close/>
              </a:path>
            </a:pathLst>
          </a:custGeom>
          <a:ln w="28575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593223" y="1852042"/>
            <a:ext cx="6330527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Calibri"/>
                <a:cs typeface="Calibri"/>
              </a:rPr>
              <a:t>Виды,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формы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и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содержание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деятельности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91243" y="1280668"/>
            <a:ext cx="10525760" cy="410209"/>
          </a:xfrm>
          <a:custGeom>
            <a:avLst/>
            <a:gdLst/>
            <a:ahLst/>
            <a:cxnLst/>
            <a:rect l="l" t="t" r="r" b="b"/>
            <a:pathLst>
              <a:path w="7894320" h="410210">
                <a:moveTo>
                  <a:pt x="0" y="205105"/>
                </a:moveTo>
                <a:lnTo>
                  <a:pt x="5416" y="158073"/>
                </a:lnTo>
                <a:lnTo>
                  <a:pt x="20844" y="114901"/>
                </a:lnTo>
                <a:lnTo>
                  <a:pt x="45053" y="76819"/>
                </a:lnTo>
                <a:lnTo>
                  <a:pt x="76811" y="45056"/>
                </a:lnTo>
                <a:lnTo>
                  <a:pt x="114887" y="20845"/>
                </a:lnTo>
                <a:lnTo>
                  <a:pt x="158049" y="5416"/>
                </a:lnTo>
                <a:lnTo>
                  <a:pt x="205066" y="0"/>
                </a:lnTo>
                <a:lnTo>
                  <a:pt x="7689088" y="0"/>
                </a:lnTo>
                <a:lnTo>
                  <a:pt x="7736119" y="5416"/>
                </a:lnTo>
                <a:lnTo>
                  <a:pt x="7779291" y="20845"/>
                </a:lnTo>
                <a:lnTo>
                  <a:pt x="7817373" y="45056"/>
                </a:lnTo>
                <a:lnTo>
                  <a:pt x="7849136" y="76819"/>
                </a:lnTo>
                <a:lnTo>
                  <a:pt x="7873347" y="114901"/>
                </a:lnTo>
                <a:lnTo>
                  <a:pt x="7888776" y="158073"/>
                </a:lnTo>
                <a:lnTo>
                  <a:pt x="7894193" y="205105"/>
                </a:lnTo>
                <a:lnTo>
                  <a:pt x="7888776" y="252136"/>
                </a:lnTo>
                <a:lnTo>
                  <a:pt x="7873347" y="295308"/>
                </a:lnTo>
                <a:lnTo>
                  <a:pt x="7849136" y="333390"/>
                </a:lnTo>
                <a:lnTo>
                  <a:pt x="7817373" y="365153"/>
                </a:lnTo>
                <a:lnTo>
                  <a:pt x="7779291" y="389364"/>
                </a:lnTo>
                <a:lnTo>
                  <a:pt x="7736119" y="404793"/>
                </a:lnTo>
                <a:lnTo>
                  <a:pt x="7689088" y="410210"/>
                </a:lnTo>
                <a:lnTo>
                  <a:pt x="205066" y="410210"/>
                </a:lnTo>
                <a:lnTo>
                  <a:pt x="158049" y="404793"/>
                </a:lnTo>
                <a:lnTo>
                  <a:pt x="114887" y="389364"/>
                </a:lnTo>
                <a:lnTo>
                  <a:pt x="76811" y="365153"/>
                </a:lnTo>
                <a:lnTo>
                  <a:pt x="45053" y="333390"/>
                </a:lnTo>
                <a:lnTo>
                  <a:pt x="20844" y="295308"/>
                </a:lnTo>
                <a:lnTo>
                  <a:pt x="5416" y="252136"/>
                </a:lnTo>
                <a:lnTo>
                  <a:pt x="0" y="205105"/>
                </a:lnTo>
                <a:close/>
              </a:path>
            </a:pathLst>
          </a:custGeom>
          <a:ln w="28575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576560" y="1321054"/>
            <a:ext cx="3930227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latin typeface="Calibri"/>
                <a:cs typeface="Calibri"/>
              </a:rPr>
              <a:t>Цель</a:t>
            </a:r>
            <a:r>
              <a:rPr sz="2000" b="1" spc="6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и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задачи</a:t>
            </a:r>
            <a:r>
              <a:rPr sz="2000" b="1" spc="-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воспитания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91243" y="694308"/>
            <a:ext cx="10578253" cy="508000"/>
          </a:xfrm>
          <a:custGeom>
            <a:avLst/>
            <a:gdLst/>
            <a:ahLst/>
            <a:cxnLst/>
            <a:rect l="l" t="t" r="r" b="b"/>
            <a:pathLst>
              <a:path w="7933690" h="508000">
                <a:moveTo>
                  <a:pt x="0" y="254000"/>
                </a:moveTo>
                <a:lnTo>
                  <a:pt x="4092" y="208328"/>
                </a:lnTo>
                <a:lnTo>
                  <a:pt x="15891" y="165349"/>
                </a:lnTo>
                <a:lnTo>
                  <a:pt x="34680" y="125777"/>
                </a:lnTo>
                <a:lnTo>
                  <a:pt x="59740" y="90328"/>
                </a:lnTo>
                <a:lnTo>
                  <a:pt x="90354" y="59719"/>
                </a:lnTo>
                <a:lnTo>
                  <a:pt x="125805" y="34666"/>
                </a:lnTo>
                <a:lnTo>
                  <a:pt x="165374" y="15884"/>
                </a:lnTo>
                <a:lnTo>
                  <a:pt x="208345" y="4090"/>
                </a:lnTo>
                <a:lnTo>
                  <a:pt x="254000" y="0"/>
                </a:lnTo>
                <a:lnTo>
                  <a:pt x="7679690" y="0"/>
                </a:lnTo>
                <a:lnTo>
                  <a:pt x="7725361" y="4090"/>
                </a:lnTo>
                <a:lnTo>
                  <a:pt x="7768340" y="15884"/>
                </a:lnTo>
                <a:lnTo>
                  <a:pt x="7807912" y="34666"/>
                </a:lnTo>
                <a:lnTo>
                  <a:pt x="7843361" y="59719"/>
                </a:lnTo>
                <a:lnTo>
                  <a:pt x="7873970" y="90328"/>
                </a:lnTo>
                <a:lnTo>
                  <a:pt x="7899023" y="125777"/>
                </a:lnTo>
                <a:lnTo>
                  <a:pt x="7917805" y="165349"/>
                </a:lnTo>
                <a:lnTo>
                  <a:pt x="7929599" y="208328"/>
                </a:lnTo>
                <a:lnTo>
                  <a:pt x="7933690" y="254000"/>
                </a:lnTo>
                <a:lnTo>
                  <a:pt x="7929599" y="299671"/>
                </a:lnTo>
                <a:lnTo>
                  <a:pt x="7917805" y="342650"/>
                </a:lnTo>
                <a:lnTo>
                  <a:pt x="7899023" y="382222"/>
                </a:lnTo>
                <a:lnTo>
                  <a:pt x="7873970" y="417671"/>
                </a:lnTo>
                <a:lnTo>
                  <a:pt x="7843361" y="448280"/>
                </a:lnTo>
                <a:lnTo>
                  <a:pt x="7807912" y="473333"/>
                </a:lnTo>
                <a:lnTo>
                  <a:pt x="7768340" y="492115"/>
                </a:lnTo>
                <a:lnTo>
                  <a:pt x="7725361" y="503909"/>
                </a:lnTo>
                <a:lnTo>
                  <a:pt x="7679690" y="508000"/>
                </a:lnTo>
                <a:lnTo>
                  <a:pt x="254000" y="508000"/>
                </a:lnTo>
                <a:lnTo>
                  <a:pt x="208345" y="503909"/>
                </a:lnTo>
                <a:lnTo>
                  <a:pt x="165374" y="492115"/>
                </a:lnTo>
                <a:lnTo>
                  <a:pt x="125805" y="473333"/>
                </a:lnTo>
                <a:lnTo>
                  <a:pt x="90354" y="448280"/>
                </a:lnTo>
                <a:lnTo>
                  <a:pt x="59740" y="417671"/>
                </a:lnTo>
                <a:lnTo>
                  <a:pt x="34680" y="382222"/>
                </a:lnTo>
                <a:lnTo>
                  <a:pt x="15891" y="342650"/>
                </a:lnTo>
                <a:lnTo>
                  <a:pt x="4092" y="299671"/>
                </a:lnTo>
                <a:lnTo>
                  <a:pt x="0" y="254000"/>
                </a:lnTo>
                <a:close/>
              </a:path>
            </a:pathLst>
          </a:custGeom>
          <a:ln w="28575">
            <a:solidFill>
              <a:srgbClr val="EDEB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595662" y="766700"/>
            <a:ext cx="95529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latin typeface="Calibri"/>
                <a:cs typeface="Calibri"/>
              </a:rPr>
              <a:t>Особенности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организуемого </a:t>
            </a:r>
            <a:r>
              <a:rPr sz="2000" b="1" dirty="0">
                <a:latin typeface="Calibri"/>
                <a:cs typeface="Calibri"/>
              </a:rPr>
              <a:t>в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школе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воспитательного</a:t>
            </a:r>
            <a:r>
              <a:rPr sz="2000" b="1" spc="45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процесса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1751" y="653796"/>
            <a:ext cx="952499" cy="555625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606484" y="784986"/>
            <a:ext cx="265853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1.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52069" y="1279397"/>
            <a:ext cx="1082040" cy="554990"/>
            <a:chOff x="189052" y="1279397"/>
            <a:chExt cx="811530" cy="554990"/>
          </a:xfrm>
        </p:grpSpPr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052" y="1279397"/>
              <a:ext cx="811212" cy="55448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9151" y="1297177"/>
              <a:ext cx="550519" cy="519175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638183" y="1392173"/>
            <a:ext cx="265853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2.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23" name="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6296" y="1866774"/>
            <a:ext cx="1081616" cy="60832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612174" y="2006853"/>
            <a:ext cx="265853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libri"/>
                <a:cs typeface="Calibri"/>
              </a:rPr>
              <a:t>3.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25" name="object 2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5100" y="4823967"/>
            <a:ext cx="960576" cy="583184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609735" y="4951857"/>
            <a:ext cx="188807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27" name="object 2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5101" y="6192316"/>
            <a:ext cx="818828" cy="529158"/>
          </a:xfrm>
          <a:prstGeom prst="rect">
            <a:avLst/>
          </a:prstGeom>
        </p:spPr>
      </p:pic>
      <p:grpSp>
        <p:nvGrpSpPr>
          <p:cNvPr id="28" name="object 28"/>
          <p:cNvGrpSpPr/>
          <p:nvPr/>
        </p:nvGrpSpPr>
        <p:grpSpPr>
          <a:xfrm>
            <a:off x="1400709" y="2364423"/>
            <a:ext cx="4866639" cy="356235"/>
            <a:chOff x="1050531" y="2364422"/>
            <a:chExt cx="3649979" cy="356235"/>
          </a:xfrm>
        </p:grpSpPr>
        <p:sp>
          <p:nvSpPr>
            <p:cNvPr id="29" name="object 29"/>
            <p:cNvSpPr/>
            <p:nvPr/>
          </p:nvSpPr>
          <p:spPr>
            <a:xfrm>
              <a:off x="1064818" y="2378710"/>
              <a:ext cx="3621404" cy="327660"/>
            </a:xfrm>
            <a:custGeom>
              <a:avLst/>
              <a:gdLst/>
              <a:ahLst/>
              <a:cxnLst/>
              <a:rect l="l" t="t" r="r" b="b"/>
              <a:pathLst>
                <a:path w="3621404" h="327660">
                  <a:moveTo>
                    <a:pt x="3457270" y="0"/>
                  </a:moveTo>
                  <a:lnTo>
                    <a:pt x="163652" y="0"/>
                  </a:lnTo>
                  <a:lnTo>
                    <a:pt x="120145" y="5846"/>
                  </a:lnTo>
                  <a:lnTo>
                    <a:pt x="81052" y="22347"/>
                  </a:lnTo>
                  <a:lnTo>
                    <a:pt x="47931" y="47942"/>
                  </a:lnTo>
                  <a:lnTo>
                    <a:pt x="22342" y="81073"/>
                  </a:lnTo>
                  <a:lnTo>
                    <a:pt x="5845" y="120179"/>
                  </a:lnTo>
                  <a:lnTo>
                    <a:pt x="0" y="163702"/>
                  </a:lnTo>
                  <a:lnTo>
                    <a:pt x="5845" y="207226"/>
                  </a:lnTo>
                  <a:lnTo>
                    <a:pt x="22342" y="246332"/>
                  </a:lnTo>
                  <a:lnTo>
                    <a:pt x="47931" y="279463"/>
                  </a:lnTo>
                  <a:lnTo>
                    <a:pt x="81052" y="305058"/>
                  </a:lnTo>
                  <a:lnTo>
                    <a:pt x="120145" y="321559"/>
                  </a:lnTo>
                  <a:lnTo>
                    <a:pt x="163652" y="327405"/>
                  </a:lnTo>
                  <a:lnTo>
                    <a:pt x="3457270" y="327405"/>
                  </a:lnTo>
                  <a:lnTo>
                    <a:pt x="3500740" y="321559"/>
                  </a:lnTo>
                  <a:lnTo>
                    <a:pt x="3539810" y="305058"/>
                  </a:lnTo>
                  <a:lnTo>
                    <a:pt x="3572919" y="279463"/>
                  </a:lnTo>
                  <a:lnTo>
                    <a:pt x="3598503" y="246332"/>
                  </a:lnTo>
                  <a:lnTo>
                    <a:pt x="3615000" y="207226"/>
                  </a:lnTo>
                  <a:lnTo>
                    <a:pt x="3620846" y="163702"/>
                  </a:lnTo>
                  <a:lnTo>
                    <a:pt x="3615000" y="120179"/>
                  </a:lnTo>
                  <a:lnTo>
                    <a:pt x="3598503" y="81073"/>
                  </a:lnTo>
                  <a:lnTo>
                    <a:pt x="3572919" y="47942"/>
                  </a:lnTo>
                  <a:lnTo>
                    <a:pt x="3539810" y="22347"/>
                  </a:lnTo>
                  <a:lnTo>
                    <a:pt x="3500740" y="5846"/>
                  </a:lnTo>
                  <a:lnTo>
                    <a:pt x="3457270" y="0"/>
                  </a:lnTo>
                  <a:close/>
                </a:path>
              </a:pathLst>
            </a:custGeom>
            <a:solidFill>
              <a:srgbClr val="EBF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64818" y="2378710"/>
              <a:ext cx="3621404" cy="327660"/>
            </a:xfrm>
            <a:custGeom>
              <a:avLst/>
              <a:gdLst/>
              <a:ahLst/>
              <a:cxnLst/>
              <a:rect l="l" t="t" r="r" b="b"/>
              <a:pathLst>
                <a:path w="3621404" h="327660">
                  <a:moveTo>
                    <a:pt x="0" y="163702"/>
                  </a:moveTo>
                  <a:lnTo>
                    <a:pt x="5845" y="120179"/>
                  </a:lnTo>
                  <a:lnTo>
                    <a:pt x="22342" y="81073"/>
                  </a:lnTo>
                  <a:lnTo>
                    <a:pt x="47931" y="47942"/>
                  </a:lnTo>
                  <a:lnTo>
                    <a:pt x="81052" y="22347"/>
                  </a:lnTo>
                  <a:lnTo>
                    <a:pt x="120145" y="5846"/>
                  </a:lnTo>
                  <a:lnTo>
                    <a:pt x="163652" y="0"/>
                  </a:lnTo>
                  <a:lnTo>
                    <a:pt x="3457270" y="0"/>
                  </a:lnTo>
                  <a:lnTo>
                    <a:pt x="3500740" y="5846"/>
                  </a:lnTo>
                  <a:lnTo>
                    <a:pt x="3539810" y="22347"/>
                  </a:lnTo>
                  <a:lnTo>
                    <a:pt x="3572919" y="47942"/>
                  </a:lnTo>
                  <a:lnTo>
                    <a:pt x="3598503" y="81073"/>
                  </a:lnTo>
                  <a:lnTo>
                    <a:pt x="3615000" y="120179"/>
                  </a:lnTo>
                  <a:lnTo>
                    <a:pt x="3620846" y="163702"/>
                  </a:lnTo>
                  <a:lnTo>
                    <a:pt x="3615000" y="207226"/>
                  </a:lnTo>
                  <a:lnTo>
                    <a:pt x="3598503" y="246332"/>
                  </a:lnTo>
                  <a:lnTo>
                    <a:pt x="3572919" y="279463"/>
                  </a:lnTo>
                  <a:lnTo>
                    <a:pt x="3539810" y="305058"/>
                  </a:lnTo>
                  <a:lnTo>
                    <a:pt x="3500740" y="321559"/>
                  </a:lnTo>
                  <a:lnTo>
                    <a:pt x="3457270" y="327405"/>
                  </a:lnTo>
                  <a:lnTo>
                    <a:pt x="163652" y="327405"/>
                  </a:lnTo>
                  <a:lnTo>
                    <a:pt x="120145" y="321559"/>
                  </a:lnTo>
                  <a:lnTo>
                    <a:pt x="81052" y="305058"/>
                  </a:lnTo>
                  <a:lnTo>
                    <a:pt x="47931" y="279463"/>
                  </a:lnTo>
                  <a:lnTo>
                    <a:pt x="22342" y="246332"/>
                  </a:lnTo>
                  <a:lnTo>
                    <a:pt x="5845" y="207226"/>
                  </a:lnTo>
                  <a:lnTo>
                    <a:pt x="0" y="163702"/>
                  </a:lnTo>
                  <a:close/>
                </a:path>
              </a:pathLst>
            </a:custGeom>
            <a:ln w="28575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1588753" y="2377821"/>
            <a:ext cx="31724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F487C"/>
                </a:solidFill>
                <a:latin typeface="Calibri"/>
                <a:cs typeface="Calibri"/>
              </a:rPr>
              <a:t>Инвариантные</a:t>
            </a:r>
            <a:r>
              <a:rPr sz="1800" b="1" spc="-8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1F487C"/>
                </a:solidFill>
                <a:latin typeface="Calibri"/>
                <a:cs typeface="Calibri"/>
              </a:rPr>
              <a:t>модули: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7089393" y="2309305"/>
            <a:ext cx="4753187" cy="361315"/>
            <a:chOff x="5317045" y="2309304"/>
            <a:chExt cx="3564890" cy="361315"/>
          </a:xfrm>
        </p:grpSpPr>
        <p:sp>
          <p:nvSpPr>
            <p:cNvPr id="33" name="object 33"/>
            <p:cNvSpPr/>
            <p:nvPr/>
          </p:nvSpPr>
          <p:spPr>
            <a:xfrm>
              <a:off x="5331333" y="2323592"/>
              <a:ext cx="3536315" cy="332740"/>
            </a:xfrm>
            <a:custGeom>
              <a:avLst/>
              <a:gdLst/>
              <a:ahLst/>
              <a:cxnLst/>
              <a:rect l="l" t="t" r="r" b="b"/>
              <a:pathLst>
                <a:path w="3536315" h="332739">
                  <a:moveTo>
                    <a:pt x="3369691" y="0"/>
                  </a:moveTo>
                  <a:lnTo>
                    <a:pt x="166242" y="0"/>
                  </a:lnTo>
                  <a:lnTo>
                    <a:pt x="122046" y="5937"/>
                  </a:lnTo>
                  <a:lnTo>
                    <a:pt x="82333" y="22695"/>
                  </a:lnTo>
                  <a:lnTo>
                    <a:pt x="48688" y="48688"/>
                  </a:lnTo>
                  <a:lnTo>
                    <a:pt x="22695" y="82333"/>
                  </a:lnTo>
                  <a:lnTo>
                    <a:pt x="5937" y="122046"/>
                  </a:lnTo>
                  <a:lnTo>
                    <a:pt x="0" y="166243"/>
                  </a:lnTo>
                  <a:lnTo>
                    <a:pt x="5937" y="210448"/>
                  </a:lnTo>
                  <a:lnTo>
                    <a:pt x="22695" y="250185"/>
                  </a:lnTo>
                  <a:lnTo>
                    <a:pt x="48688" y="283860"/>
                  </a:lnTo>
                  <a:lnTo>
                    <a:pt x="82333" y="309884"/>
                  </a:lnTo>
                  <a:lnTo>
                    <a:pt x="122046" y="326665"/>
                  </a:lnTo>
                  <a:lnTo>
                    <a:pt x="166242" y="332613"/>
                  </a:lnTo>
                  <a:lnTo>
                    <a:pt x="3369691" y="332613"/>
                  </a:lnTo>
                  <a:lnTo>
                    <a:pt x="3413941" y="326665"/>
                  </a:lnTo>
                  <a:lnTo>
                    <a:pt x="3453689" y="309884"/>
                  </a:lnTo>
                  <a:lnTo>
                    <a:pt x="3487356" y="283860"/>
                  </a:lnTo>
                  <a:lnTo>
                    <a:pt x="3513360" y="250185"/>
                  </a:lnTo>
                  <a:lnTo>
                    <a:pt x="3530122" y="210448"/>
                  </a:lnTo>
                  <a:lnTo>
                    <a:pt x="3536061" y="166243"/>
                  </a:lnTo>
                  <a:lnTo>
                    <a:pt x="3530122" y="122046"/>
                  </a:lnTo>
                  <a:lnTo>
                    <a:pt x="3513360" y="82333"/>
                  </a:lnTo>
                  <a:lnTo>
                    <a:pt x="3487356" y="48688"/>
                  </a:lnTo>
                  <a:lnTo>
                    <a:pt x="3453689" y="22695"/>
                  </a:lnTo>
                  <a:lnTo>
                    <a:pt x="3413941" y="5937"/>
                  </a:lnTo>
                  <a:lnTo>
                    <a:pt x="3369691" y="0"/>
                  </a:lnTo>
                  <a:close/>
                </a:path>
              </a:pathLst>
            </a:custGeom>
            <a:solidFill>
              <a:srgbClr val="EBF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331333" y="2323592"/>
              <a:ext cx="3536315" cy="332740"/>
            </a:xfrm>
            <a:custGeom>
              <a:avLst/>
              <a:gdLst/>
              <a:ahLst/>
              <a:cxnLst/>
              <a:rect l="l" t="t" r="r" b="b"/>
              <a:pathLst>
                <a:path w="3536315" h="332739">
                  <a:moveTo>
                    <a:pt x="0" y="166243"/>
                  </a:moveTo>
                  <a:lnTo>
                    <a:pt x="5937" y="122046"/>
                  </a:lnTo>
                  <a:lnTo>
                    <a:pt x="22695" y="82333"/>
                  </a:lnTo>
                  <a:lnTo>
                    <a:pt x="48688" y="48688"/>
                  </a:lnTo>
                  <a:lnTo>
                    <a:pt x="82333" y="22695"/>
                  </a:lnTo>
                  <a:lnTo>
                    <a:pt x="122046" y="5937"/>
                  </a:lnTo>
                  <a:lnTo>
                    <a:pt x="166242" y="0"/>
                  </a:lnTo>
                  <a:lnTo>
                    <a:pt x="3369691" y="0"/>
                  </a:lnTo>
                  <a:lnTo>
                    <a:pt x="3413941" y="5937"/>
                  </a:lnTo>
                  <a:lnTo>
                    <a:pt x="3453689" y="22695"/>
                  </a:lnTo>
                  <a:lnTo>
                    <a:pt x="3487356" y="48688"/>
                  </a:lnTo>
                  <a:lnTo>
                    <a:pt x="3513360" y="82333"/>
                  </a:lnTo>
                  <a:lnTo>
                    <a:pt x="3530122" y="122046"/>
                  </a:lnTo>
                  <a:lnTo>
                    <a:pt x="3536061" y="166243"/>
                  </a:lnTo>
                  <a:lnTo>
                    <a:pt x="3530122" y="210448"/>
                  </a:lnTo>
                  <a:lnTo>
                    <a:pt x="3513360" y="250185"/>
                  </a:lnTo>
                  <a:lnTo>
                    <a:pt x="3487356" y="283860"/>
                  </a:lnTo>
                  <a:lnTo>
                    <a:pt x="3453689" y="309884"/>
                  </a:lnTo>
                  <a:lnTo>
                    <a:pt x="3413941" y="326665"/>
                  </a:lnTo>
                  <a:lnTo>
                    <a:pt x="3369691" y="332613"/>
                  </a:lnTo>
                  <a:lnTo>
                    <a:pt x="166242" y="332613"/>
                  </a:lnTo>
                  <a:lnTo>
                    <a:pt x="122046" y="326665"/>
                  </a:lnTo>
                  <a:lnTo>
                    <a:pt x="82333" y="309884"/>
                  </a:lnTo>
                  <a:lnTo>
                    <a:pt x="48688" y="283860"/>
                  </a:lnTo>
                  <a:lnTo>
                    <a:pt x="22695" y="250185"/>
                  </a:lnTo>
                  <a:lnTo>
                    <a:pt x="5937" y="210448"/>
                  </a:lnTo>
                  <a:lnTo>
                    <a:pt x="0" y="166243"/>
                  </a:lnTo>
                  <a:close/>
                </a:path>
              </a:pathLst>
            </a:custGeom>
            <a:ln w="28575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279639" y="2325370"/>
            <a:ext cx="2978573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Вариативные</a:t>
            </a:r>
            <a:r>
              <a:rPr sz="1800" b="1" spc="-6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1F487C"/>
                </a:solidFill>
                <a:latin typeface="Calibri"/>
                <a:cs typeface="Calibri"/>
              </a:rPr>
              <a:t>модули: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09557" y="2774316"/>
            <a:ext cx="4723553" cy="1740535"/>
          </a:xfrm>
          <a:prstGeom prst="rect">
            <a:avLst/>
          </a:prstGeom>
        </p:spPr>
        <p:txBody>
          <a:bodyPr vert="horz" wrap="square" lIns="0" tIns="39369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09"/>
              </a:spcBef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«Классное</a:t>
            </a:r>
            <a:r>
              <a:rPr sz="1800" b="1" spc="-15" dirty="0">
                <a:solidFill>
                  <a:srgbClr val="0D0D0D"/>
                </a:solidFill>
                <a:latin typeface="Calibri"/>
                <a:cs typeface="Calibri"/>
              </a:rPr>
              <a:t> руководство»,</a:t>
            </a:r>
            <a:endParaRPr sz="1800">
              <a:latin typeface="Calibri"/>
              <a:cs typeface="Calibri"/>
            </a:endParaRPr>
          </a:p>
          <a:p>
            <a:pPr marL="65405">
              <a:lnSpc>
                <a:spcPct val="100000"/>
              </a:lnSpc>
              <a:spcBef>
                <a:spcPts val="204"/>
              </a:spcBef>
            </a:pP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«Школьный</a:t>
            </a:r>
            <a:r>
              <a:rPr sz="18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D0D0D"/>
                </a:solidFill>
                <a:latin typeface="Calibri"/>
                <a:cs typeface="Calibri"/>
              </a:rPr>
              <a:t>урок»</a:t>
            </a:r>
            <a:endParaRPr sz="1800">
              <a:latin typeface="Calibri"/>
              <a:cs typeface="Calibri"/>
            </a:endParaRPr>
          </a:p>
          <a:p>
            <a:pPr marL="20955">
              <a:lnSpc>
                <a:spcPct val="100000"/>
              </a:lnSpc>
              <a:spcBef>
                <a:spcPts val="140"/>
              </a:spcBef>
            </a:pPr>
            <a:r>
              <a:rPr sz="1800" b="1" spc="-10" dirty="0">
                <a:latin typeface="Arial"/>
                <a:cs typeface="Arial"/>
              </a:rPr>
              <a:t>«</a:t>
            </a: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Курсы</a:t>
            </a:r>
            <a:r>
              <a:rPr sz="18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внеурочной</a:t>
            </a:r>
            <a:r>
              <a:rPr sz="1800" b="1" spc="-6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деятельности»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10"/>
              </a:lnSpc>
              <a:spcBef>
                <a:spcPts val="60"/>
              </a:spcBef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«Работа</a:t>
            </a:r>
            <a:r>
              <a:rPr sz="1800" b="1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D0D0D"/>
                </a:solidFill>
                <a:latin typeface="Calibri"/>
                <a:cs typeface="Calibri"/>
              </a:rPr>
              <a:t>с</a:t>
            </a:r>
            <a:r>
              <a:rPr sz="18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родителями»</a:t>
            </a:r>
            <a:endParaRPr sz="1800">
              <a:latin typeface="Calibri"/>
              <a:cs typeface="Calibri"/>
            </a:endParaRPr>
          </a:p>
          <a:p>
            <a:pPr marL="45085">
              <a:lnSpc>
                <a:spcPts val="2110"/>
              </a:lnSpc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«Самоуправление»</a:t>
            </a:r>
            <a:r>
              <a:rPr sz="1800" b="1" spc="-5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D0D0D"/>
                </a:solidFill>
                <a:latin typeface="Calibri"/>
                <a:cs typeface="Calibri"/>
              </a:rPr>
              <a:t>*</a:t>
            </a:r>
            <a:endParaRPr sz="1800">
              <a:latin typeface="Calibri"/>
              <a:cs typeface="Calibri"/>
            </a:endParaRPr>
          </a:p>
          <a:p>
            <a:pPr marL="31115">
              <a:lnSpc>
                <a:spcPct val="100000"/>
              </a:lnSpc>
              <a:spcBef>
                <a:spcPts val="20"/>
              </a:spcBef>
            </a:pPr>
            <a:r>
              <a:rPr sz="1800" spc="-5" dirty="0">
                <a:solidFill>
                  <a:srgbClr val="0D0D0D"/>
                </a:solidFill>
                <a:latin typeface="Calibri"/>
                <a:cs typeface="Calibri"/>
              </a:rPr>
              <a:t>«</a:t>
            </a: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Профориентация</a:t>
            </a:r>
            <a:r>
              <a:rPr sz="1800" spc="-5" dirty="0">
                <a:solidFill>
                  <a:srgbClr val="0D0D0D"/>
                </a:solidFill>
                <a:latin typeface="Calibri"/>
                <a:cs typeface="Calibri"/>
              </a:rPr>
              <a:t>»*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53047" y="2763393"/>
            <a:ext cx="5407660" cy="16662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0">
              <a:lnSpc>
                <a:spcPts val="2095"/>
              </a:lnSpc>
              <a:spcBef>
                <a:spcPts val="100"/>
              </a:spcBef>
            </a:pPr>
            <a:r>
              <a:rPr sz="1800" b="1" dirty="0">
                <a:solidFill>
                  <a:srgbClr val="0D0D0D"/>
                </a:solidFill>
                <a:latin typeface="Calibri"/>
                <a:cs typeface="Calibri"/>
              </a:rPr>
              <a:t>«Ключевые</a:t>
            </a:r>
            <a:r>
              <a:rPr sz="1800" b="1" spc="-3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общешкольные</a:t>
            </a:r>
            <a:r>
              <a:rPr sz="1800" b="1" spc="-2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дела»</a:t>
            </a:r>
            <a:endParaRPr sz="1800">
              <a:latin typeface="Calibri"/>
              <a:cs typeface="Calibri"/>
            </a:endParaRPr>
          </a:p>
          <a:p>
            <a:pPr marL="59055">
              <a:lnSpc>
                <a:spcPts val="2060"/>
              </a:lnSpc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«Детские</a:t>
            </a:r>
            <a:r>
              <a:rPr sz="1800" b="1" spc="-6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общественные</a:t>
            </a:r>
            <a:r>
              <a:rPr sz="1800" b="1" spc="-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объединения»</a:t>
            </a:r>
            <a:endParaRPr sz="1800">
              <a:latin typeface="Calibri"/>
              <a:cs typeface="Calibri"/>
            </a:endParaRPr>
          </a:p>
          <a:p>
            <a:pPr marL="59055">
              <a:lnSpc>
                <a:spcPts val="2080"/>
              </a:lnSpc>
            </a:pP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«Школьные</a:t>
            </a:r>
            <a:r>
              <a:rPr sz="1800" b="1" spc="-2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медиа»</a:t>
            </a:r>
            <a:endParaRPr sz="1800">
              <a:latin typeface="Calibri"/>
              <a:cs typeface="Calibri"/>
            </a:endParaRPr>
          </a:p>
          <a:p>
            <a:pPr marL="14604">
              <a:lnSpc>
                <a:spcPts val="2115"/>
              </a:lnSpc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«Экскурсии,</a:t>
            </a:r>
            <a:r>
              <a:rPr sz="1800" b="1" spc="-3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экспедиции,</a:t>
            </a:r>
            <a:r>
              <a:rPr sz="1800" b="1" spc="-4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0D0D0D"/>
                </a:solidFill>
                <a:latin typeface="Calibri"/>
                <a:cs typeface="Calibri"/>
              </a:rPr>
              <a:t>походы»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«Организация</a:t>
            </a: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 предметно-эстетической</a:t>
            </a:r>
            <a:endParaRPr sz="1800">
              <a:latin typeface="Calibri"/>
              <a:cs typeface="Calibri"/>
            </a:endParaRPr>
          </a:p>
          <a:p>
            <a:pPr marL="117475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среды»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3747262" y="4437698"/>
            <a:ext cx="4866639" cy="356235"/>
            <a:chOff x="2810446" y="4437697"/>
            <a:chExt cx="3649979" cy="356235"/>
          </a:xfrm>
        </p:grpSpPr>
        <p:sp>
          <p:nvSpPr>
            <p:cNvPr id="39" name="object 39"/>
            <p:cNvSpPr/>
            <p:nvPr/>
          </p:nvSpPr>
          <p:spPr>
            <a:xfrm>
              <a:off x="2824733" y="4451984"/>
              <a:ext cx="3621404" cy="327660"/>
            </a:xfrm>
            <a:custGeom>
              <a:avLst/>
              <a:gdLst/>
              <a:ahLst/>
              <a:cxnLst/>
              <a:rect l="l" t="t" r="r" b="b"/>
              <a:pathLst>
                <a:path w="3621404" h="327660">
                  <a:moveTo>
                    <a:pt x="3457194" y="0"/>
                  </a:moveTo>
                  <a:lnTo>
                    <a:pt x="163703" y="0"/>
                  </a:lnTo>
                  <a:lnTo>
                    <a:pt x="120179" y="5846"/>
                  </a:lnTo>
                  <a:lnTo>
                    <a:pt x="81073" y="22342"/>
                  </a:lnTo>
                  <a:lnTo>
                    <a:pt x="47942" y="47926"/>
                  </a:lnTo>
                  <a:lnTo>
                    <a:pt x="22347" y="81035"/>
                  </a:lnTo>
                  <a:lnTo>
                    <a:pt x="5846" y="120106"/>
                  </a:lnTo>
                  <a:lnTo>
                    <a:pt x="0" y="163575"/>
                  </a:lnTo>
                  <a:lnTo>
                    <a:pt x="5846" y="207099"/>
                  </a:lnTo>
                  <a:lnTo>
                    <a:pt x="22347" y="246205"/>
                  </a:lnTo>
                  <a:lnTo>
                    <a:pt x="47942" y="279336"/>
                  </a:lnTo>
                  <a:lnTo>
                    <a:pt x="81073" y="304931"/>
                  </a:lnTo>
                  <a:lnTo>
                    <a:pt x="120179" y="321432"/>
                  </a:lnTo>
                  <a:lnTo>
                    <a:pt x="163703" y="327278"/>
                  </a:lnTo>
                  <a:lnTo>
                    <a:pt x="3457194" y="327278"/>
                  </a:lnTo>
                  <a:lnTo>
                    <a:pt x="3500717" y="321432"/>
                  </a:lnTo>
                  <a:lnTo>
                    <a:pt x="3539823" y="304931"/>
                  </a:lnTo>
                  <a:lnTo>
                    <a:pt x="3572954" y="279336"/>
                  </a:lnTo>
                  <a:lnTo>
                    <a:pt x="3598549" y="246205"/>
                  </a:lnTo>
                  <a:lnTo>
                    <a:pt x="3615050" y="207099"/>
                  </a:lnTo>
                  <a:lnTo>
                    <a:pt x="3620897" y="163575"/>
                  </a:lnTo>
                  <a:lnTo>
                    <a:pt x="3615050" y="120106"/>
                  </a:lnTo>
                  <a:lnTo>
                    <a:pt x="3598549" y="81035"/>
                  </a:lnTo>
                  <a:lnTo>
                    <a:pt x="3572954" y="47926"/>
                  </a:lnTo>
                  <a:lnTo>
                    <a:pt x="3539823" y="22342"/>
                  </a:lnTo>
                  <a:lnTo>
                    <a:pt x="3500717" y="5846"/>
                  </a:lnTo>
                  <a:lnTo>
                    <a:pt x="3457194" y="0"/>
                  </a:lnTo>
                  <a:close/>
                </a:path>
              </a:pathLst>
            </a:custGeom>
            <a:solidFill>
              <a:srgbClr val="EBF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824733" y="4451984"/>
              <a:ext cx="3621404" cy="327660"/>
            </a:xfrm>
            <a:custGeom>
              <a:avLst/>
              <a:gdLst/>
              <a:ahLst/>
              <a:cxnLst/>
              <a:rect l="l" t="t" r="r" b="b"/>
              <a:pathLst>
                <a:path w="3621404" h="327660">
                  <a:moveTo>
                    <a:pt x="0" y="163575"/>
                  </a:moveTo>
                  <a:lnTo>
                    <a:pt x="5846" y="120106"/>
                  </a:lnTo>
                  <a:lnTo>
                    <a:pt x="22347" y="81035"/>
                  </a:lnTo>
                  <a:lnTo>
                    <a:pt x="47942" y="47926"/>
                  </a:lnTo>
                  <a:lnTo>
                    <a:pt x="81073" y="22342"/>
                  </a:lnTo>
                  <a:lnTo>
                    <a:pt x="120179" y="5846"/>
                  </a:lnTo>
                  <a:lnTo>
                    <a:pt x="163703" y="0"/>
                  </a:lnTo>
                  <a:lnTo>
                    <a:pt x="3457194" y="0"/>
                  </a:lnTo>
                  <a:lnTo>
                    <a:pt x="3500717" y="5846"/>
                  </a:lnTo>
                  <a:lnTo>
                    <a:pt x="3539823" y="22342"/>
                  </a:lnTo>
                  <a:lnTo>
                    <a:pt x="3572954" y="47926"/>
                  </a:lnTo>
                  <a:lnTo>
                    <a:pt x="3598549" y="81035"/>
                  </a:lnTo>
                  <a:lnTo>
                    <a:pt x="3615050" y="120106"/>
                  </a:lnTo>
                  <a:lnTo>
                    <a:pt x="3620897" y="163575"/>
                  </a:lnTo>
                  <a:lnTo>
                    <a:pt x="3615050" y="207099"/>
                  </a:lnTo>
                  <a:lnTo>
                    <a:pt x="3598549" y="246205"/>
                  </a:lnTo>
                  <a:lnTo>
                    <a:pt x="3572954" y="279336"/>
                  </a:lnTo>
                  <a:lnTo>
                    <a:pt x="3539823" y="304931"/>
                  </a:lnTo>
                  <a:lnTo>
                    <a:pt x="3500717" y="321432"/>
                  </a:lnTo>
                  <a:lnTo>
                    <a:pt x="3457194" y="327278"/>
                  </a:lnTo>
                  <a:lnTo>
                    <a:pt x="163703" y="327278"/>
                  </a:lnTo>
                  <a:lnTo>
                    <a:pt x="120179" y="321432"/>
                  </a:lnTo>
                  <a:lnTo>
                    <a:pt x="81073" y="304931"/>
                  </a:lnTo>
                  <a:lnTo>
                    <a:pt x="47942" y="279336"/>
                  </a:lnTo>
                  <a:lnTo>
                    <a:pt x="22347" y="246205"/>
                  </a:lnTo>
                  <a:lnTo>
                    <a:pt x="5846" y="207099"/>
                  </a:lnTo>
                  <a:lnTo>
                    <a:pt x="0" y="163575"/>
                  </a:lnTo>
                  <a:close/>
                </a:path>
              </a:pathLst>
            </a:custGeom>
            <a:ln w="28574">
              <a:solidFill>
                <a:srgbClr val="EDEB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4328329" y="4451730"/>
            <a:ext cx="3703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1F487C"/>
                </a:solidFill>
                <a:latin typeface="Calibri"/>
                <a:cs typeface="Calibri"/>
              </a:rPr>
              <a:t>Модули,</a:t>
            </a:r>
            <a:r>
              <a:rPr sz="1800" b="1" spc="-3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1F487C"/>
                </a:solidFill>
                <a:latin typeface="Calibri"/>
                <a:cs typeface="Calibri"/>
              </a:rPr>
              <a:t>вносимые</a:t>
            </a:r>
            <a:r>
              <a:rPr sz="1800" b="1" spc="-4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1F487C"/>
                </a:solidFill>
                <a:latin typeface="Calibri"/>
                <a:cs typeface="Calibri"/>
              </a:rPr>
              <a:t>школой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79863" y="5422189"/>
            <a:ext cx="3473027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700" b="1" dirty="0">
                <a:latin typeface="Calibri"/>
                <a:cs typeface="Calibri"/>
              </a:rPr>
              <a:t>1.	</a:t>
            </a:r>
            <a:r>
              <a:rPr sz="1700" b="1" spc="-15" dirty="0">
                <a:latin typeface="Calibri"/>
                <a:cs typeface="Calibri"/>
              </a:rPr>
              <a:t>Результаты</a:t>
            </a:r>
            <a:r>
              <a:rPr sz="1700" b="1" spc="-80" dirty="0">
                <a:latin typeface="Calibri"/>
                <a:cs typeface="Calibri"/>
              </a:rPr>
              <a:t> </a:t>
            </a:r>
            <a:r>
              <a:rPr sz="1700" b="1" spc="-5" dirty="0">
                <a:latin typeface="Calibri"/>
                <a:cs typeface="Calibri"/>
              </a:rPr>
              <a:t>воспитания,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79863" y="5681269"/>
            <a:ext cx="4323080" cy="5648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latin typeface="Calibri"/>
                <a:cs typeface="Calibri"/>
              </a:rPr>
              <a:t>социализации</a:t>
            </a:r>
            <a:r>
              <a:rPr sz="1700" b="1" spc="350" dirty="0">
                <a:latin typeface="Calibri"/>
                <a:cs typeface="Calibri"/>
              </a:rPr>
              <a:t> </a:t>
            </a:r>
            <a:r>
              <a:rPr sz="1700" b="1" dirty="0">
                <a:latin typeface="Calibri"/>
                <a:cs typeface="Calibri"/>
              </a:rPr>
              <a:t>и</a:t>
            </a:r>
            <a:r>
              <a:rPr sz="1700" b="1" spc="-15" dirty="0">
                <a:latin typeface="Calibri"/>
                <a:cs typeface="Calibri"/>
              </a:rPr>
              <a:t> </a:t>
            </a:r>
            <a:r>
              <a:rPr sz="1700" b="1" spc="-5" dirty="0">
                <a:latin typeface="Calibri"/>
                <a:cs typeface="Calibri"/>
              </a:rPr>
              <a:t>саморазвития</a:t>
            </a:r>
            <a:endParaRPr sz="1700">
              <a:latin typeface="Calibri"/>
              <a:cs typeface="Calibri"/>
            </a:endParaRPr>
          </a:p>
          <a:p>
            <a:pPr marL="80645" marR="5080" indent="-52069">
              <a:lnSpc>
                <a:spcPct val="100000"/>
              </a:lnSpc>
              <a:spcBef>
                <a:spcPts val="60"/>
              </a:spcBef>
            </a:pPr>
            <a:r>
              <a:rPr sz="1800" b="1" dirty="0">
                <a:solidFill>
                  <a:srgbClr val="0D0D0D"/>
                </a:solidFill>
                <a:latin typeface="Calibri"/>
                <a:cs typeface="Calibri"/>
              </a:rPr>
              <a:t>2.</a:t>
            </a:r>
            <a:r>
              <a:rPr sz="1800" b="1" spc="-4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Воспитательная</a:t>
            </a:r>
            <a:r>
              <a:rPr sz="1800" b="1" spc="-65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деятельность </a:t>
            </a:r>
            <a:r>
              <a:rPr sz="1800" b="1" spc="-39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педагогов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53047" y="5424017"/>
            <a:ext cx="5474547" cy="109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indent="-216535">
              <a:lnSpc>
                <a:spcPts val="1980"/>
              </a:lnSpc>
              <a:spcBef>
                <a:spcPts val="100"/>
              </a:spcBef>
              <a:buClr>
                <a:srgbClr val="0D0D0D"/>
              </a:buClr>
              <a:buAutoNum type="arabicPeriod" startAt="3"/>
              <a:tabLst>
                <a:tab pos="229235" algn="l"/>
              </a:tabLst>
            </a:pPr>
            <a:r>
              <a:rPr sz="1700" b="1" spc="-10" dirty="0">
                <a:solidFill>
                  <a:srgbClr val="49452A"/>
                </a:solidFill>
                <a:latin typeface="Calibri"/>
                <a:cs typeface="Calibri"/>
              </a:rPr>
              <a:t>Управление</a:t>
            </a:r>
            <a:r>
              <a:rPr sz="1700" b="1" spc="-35" dirty="0">
                <a:solidFill>
                  <a:srgbClr val="49452A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49452A"/>
                </a:solidFill>
                <a:latin typeface="Calibri"/>
                <a:cs typeface="Calibri"/>
              </a:rPr>
              <a:t>воспитательным</a:t>
            </a:r>
            <a:r>
              <a:rPr sz="1700" b="1" spc="350" dirty="0">
                <a:solidFill>
                  <a:srgbClr val="49452A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49452A"/>
                </a:solidFill>
                <a:latin typeface="Calibri"/>
                <a:cs typeface="Calibri"/>
              </a:rPr>
              <a:t>процессом</a:t>
            </a:r>
            <a:endParaRPr sz="1700">
              <a:latin typeface="Calibri"/>
              <a:cs typeface="Calibri"/>
            </a:endParaRPr>
          </a:p>
          <a:p>
            <a:pPr marL="241300" indent="-229235">
              <a:lnSpc>
                <a:spcPts val="2100"/>
              </a:lnSpc>
              <a:buAutoNum type="arabicPeriod" startAt="3"/>
              <a:tabLst>
                <a:tab pos="241935" algn="l"/>
              </a:tabLst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Ресурсное</a:t>
            </a:r>
            <a:r>
              <a:rPr sz="1800" b="1" spc="-50" dirty="0">
                <a:solidFill>
                  <a:srgbClr val="0D0D0D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обеспечение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0D0D0D"/>
                </a:solidFill>
                <a:latin typeface="Calibri"/>
                <a:cs typeface="Calibri"/>
              </a:rPr>
              <a:t>воспитательного</a:t>
            </a:r>
            <a:endParaRPr sz="1800">
              <a:latin typeface="Calibri"/>
              <a:cs typeface="Calibri"/>
            </a:endParaRPr>
          </a:p>
          <a:p>
            <a:pPr marL="64135">
              <a:lnSpc>
                <a:spcPct val="100000"/>
              </a:lnSpc>
            </a:pPr>
            <a:r>
              <a:rPr sz="1800" b="1" spc="-10" dirty="0">
                <a:solidFill>
                  <a:srgbClr val="0D0D0D"/>
                </a:solidFill>
                <a:latin typeface="Calibri"/>
                <a:cs typeface="Calibri"/>
              </a:rPr>
              <a:t>процесса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68" y="869950"/>
            <a:ext cx="10942024" cy="5634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090" indent="-200025">
              <a:lnSpc>
                <a:spcPct val="100000"/>
              </a:lnSpc>
              <a:spcBef>
                <a:spcPts val="100"/>
              </a:spcBef>
              <a:buSzPct val="88888"/>
              <a:buFont typeface="Calibri"/>
              <a:buAutoNum type="arabicPeriod"/>
              <a:tabLst>
                <a:tab pos="212725" algn="l"/>
              </a:tabLst>
            </a:pPr>
            <a:r>
              <a:rPr sz="1800" b="1" spc="-10" dirty="0">
                <a:latin typeface="Calibri"/>
                <a:cs typeface="Calibri"/>
              </a:rPr>
              <a:t>Соответствует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ли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структура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представленной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Рабочей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программы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воспитания</a:t>
            </a:r>
            <a:endParaRPr sz="1800" b="1">
              <a:latin typeface="Calibri"/>
              <a:cs typeface="Calibri"/>
            </a:endParaRPr>
          </a:p>
          <a:p>
            <a:pPr marL="12700" marR="170815">
              <a:lnSpc>
                <a:spcPct val="100000"/>
              </a:lnSpc>
              <a:tabLst>
                <a:tab pos="5565775" algn="l"/>
                <a:tab pos="6260465" algn="l"/>
              </a:tabLst>
            </a:pPr>
            <a:r>
              <a:rPr sz="1800" b="1" spc="-5" dirty="0">
                <a:latin typeface="Calibri"/>
                <a:cs typeface="Calibri"/>
              </a:rPr>
              <a:t>рекомендованной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структуре, </a:t>
            </a:r>
            <a:r>
              <a:rPr sz="1800" b="1" spc="-10" dirty="0">
                <a:latin typeface="Calibri"/>
                <a:cs typeface="Calibri"/>
              </a:rPr>
              <a:t>имеются </a:t>
            </a:r>
            <a:r>
              <a:rPr sz="1800" b="1" dirty="0">
                <a:latin typeface="Calibri"/>
                <a:cs typeface="Calibri"/>
              </a:rPr>
              <a:t>ли в </a:t>
            </a:r>
            <a:r>
              <a:rPr sz="1800" b="1" spc="-5" dirty="0">
                <a:latin typeface="Calibri"/>
                <a:cs typeface="Calibri"/>
              </a:rPr>
              <a:t>наличии </a:t>
            </a:r>
            <a:r>
              <a:rPr sz="1800" b="1" spc="-10" dirty="0">
                <a:latin typeface="Calibri"/>
                <a:cs typeface="Calibri"/>
              </a:rPr>
              <a:t>следующие разделы </a:t>
            </a:r>
            <a:r>
              <a:rPr sz="1800" b="1" dirty="0">
                <a:latin typeface="Calibri"/>
                <a:cs typeface="Calibri"/>
              </a:rPr>
              <a:t>программы: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особенности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организуемого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 </a:t>
            </a:r>
            <a:r>
              <a:rPr sz="1800" b="1" spc="-5" dirty="0">
                <a:latin typeface="Calibri"/>
                <a:cs typeface="Calibri"/>
              </a:rPr>
              <a:t>образовательной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организации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процесса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воспитания</a:t>
            </a:r>
            <a:r>
              <a:rPr sz="1800" b="1" spc="5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цели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задачи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воспитания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виды, </a:t>
            </a:r>
            <a:r>
              <a:rPr sz="1800" b="1" spc="-5" dirty="0">
                <a:latin typeface="Calibri"/>
                <a:cs typeface="Calibri"/>
              </a:rPr>
              <a:t>формы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 </a:t>
            </a:r>
            <a:r>
              <a:rPr sz="1800" b="1" spc="-15" dirty="0">
                <a:latin typeface="Calibri"/>
                <a:cs typeface="Calibri"/>
              </a:rPr>
              <a:t>содержание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деятельности </a:t>
            </a:r>
            <a:r>
              <a:rPr sz="1800" b="1" spc="-10" dirty="0">
                <a:latin typeface="Calibri"/>
                <a:cs typeface="Calibri"/>
              </a:rPr>
              <a:t>(раздел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представлен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виде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модулей)</a:t>
            </a:r>
            <a:r>
              <a:rPr sz="1800" b="1" spc="434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анализ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воспитательного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процесса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</a:t>
            </a:r>
            <a:r>
              <a:rPr sz="1800" b="1" i="1" spc="-10" dirty="0">
                <a:latin typeface="Calibri"/>
                <a:cs typeface="Calibri"/>
              </a:rPr>
              <a:t>Да	</a:t>
            </a:r>
            <a:r>
              <a:rPr sz="1800" b="1" i="1" spc="-5" dirty="0">
                <a:latin typeface="Calibri"/>
                <a:cs typeface="Calibri"/>
              </a:rPr>
              <a:t>Нет	Частично</a:t>
            </a:r>
            <a:r>
              <a:rPr sz="1800" b="1" spc="-5" dirty="0">
                <a:latin typeface="Calibri"/>
                <a:cs typeface="Calibri"/>
              </a:rPr>
              <a:t>)</a:t>
            </a:r>
            <a:endParaRPr sz="1800" b="1">
              <a:latin typeface="Calibri"/>
              <a:cs typeface="Calibri"/>
            </a:endParaRPr>
          </a:p>
          <a:p>
            <a:pPr marL="12700" marR="655955">
              <a:lnSpc>
                <a:spcPct val="100000"/>
              </a:lnSpc>
              <a:spcBef>
                <a:spcPts val="434"/>
              </a:spcBef>
              <a:buFont typeface="Calibri"/>
              <a:buAutoNum type="arabicPeriod" startAt="2"/>
              <a:tabLst>
                <a:tab pos="238760" algn="l"/>
              </a:tabLst>
            </a:pPr>
            <a:r>
              <a:rPr sz="1800" b="1" spc="-10" dirty="0">
                <a:latin typeface="Calibri"/>
                <a:cs typeface="Calibri"/>
              </a:rPr>
              <a:t>Соответствует </a:t>
            </a:r>
            <a:r>
              <a:rPr sz="1800" b="1" dirty="0">
                <a:latin typeface="Calibri"/>
                <a:cs typeface="Calibri"/>
              </a:rPr>
              <a:t>ли </a:t>
            </a:r>
            <a:r>
              <a:rPr sz="1800" b="1" spc="-10" dirty="0">
                <a:latin typeface="Calibri"/>
                <a:cs typeface="Calibri"/>
              </a:rPr>
              <a:t>содержание </a:t>
            </a:r>
            <a:r>
              <a:rPr sz="1800" b="1" dirty="0">
                <a:latin typeface="Calibri"/>
                <a:cs typeface="Calibri"/>
              </a:rPr>
              <a:t>и выбор </a:t>
            </a:r>
            <a:r>
              <a:rPr sz="1800" b="1" spc="-20" dirty="0">
                <a:latin typeface="Calibri"/>
                <a:cs typeface="Calibri"/>
              </a:rPr>
              <a:t>модулей </a:t>
            </a:r>
            <a:r>
              <a:rPr sz="1800" b="1" spc="-5" dirty="0">
                <a:latin typeface="Calibri"/>
                <a:cs typeface="Calibri"/>
              </a:rPr>
              <a:t>задачам, </a:t>
            </a:r>
            <a:r>
              <a:rPr sz="1800" b="1" spc="-10" dirty="0">
                <a:latin typeface="Calibri"/>
                <a:cs typeface="Calibri"/>
              </a:rPr>
              <a:t>сформулированным </a:t>
            </a:r>
            <a:r>
              <a:rPr sz="1800" b="1" dirty="0">
                <a:latin typeface="Calibri"/>
                <a:cs typeface="Calibri"/>
              </a:rPr>
              <a:t>в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рабочей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программе?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b="1" i="1" spc="-10" dirty="0">
                <a:latin typeface="Calibri"/>
                <a:cs typeface="Calibri"/>
              </a:rPr>
              <a:t>(Полностью</a:t>
            </a:r>
            <a:r>
              <a:rPr sz="1800" b="1" i="1" spc="3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соответствует</a:t>
            </a:r>
            <a:r>
              <a:rPr sz="1800" b="1" i="1" spc="42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В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основном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соответствует</a:t>
            </a:r>
            <a:r>
              <a:rPr sz="1800" b="1" i="1" spc="44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Частично</a:t>
            </a:r>
            <a:r>
              <a:rPr sz="1800" b="1" i="1" spc="3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соответствует)</a:t>
            </a:r>
            <a:endParaRPr sz="1800" b="1">
              <a:latin typeface="Calibri"/>
              <a:cs typeface="Calibri"/>
            </a:endParaRPr>
          </a:p>
          <a:p>
            <a:pPr marL="12700" marR="446405">
              <a:lnSpc>
                <a:spcPct val="100000"/>
              </a:lnSpc>
              <a:spcBef>
                <a:spcPts val="430"/>
              </a:spcBef>
              <a:buFont typeface="Calibri"/>
              <a:buAutoNum type="arabicPeriod" startAt="3"/>
              <a:tabLst>
                <a:tab pos="290195" algn="l"/>
              </a:tabLst>
            </a:pPr>
            <a:r>
              <a:rPr sz="1800" b="1" spc="-15" dirty="0">
                <a:latin typeface="Calibri"/>
                <a:cs typeface="Calibri"/>
              </a:rPr>
              <a:t>Учтены </a:t>
            </a:r>
            <a:r>
              <a:rPr sz="1800" b="1" dirty="0">
                <a:latin typeface="Calibri"/>
                <a:cs typeface="Calibri"/>
              </a:rPr>
              <a:t>ли особенности </a:t>
            </a:r>
            <a:r>
              <a:rPr sz="1800" b="1" spc="-10" dirty="0">
                <a:latin typeface="Calibri"/>
                <a:cs typeface="Calibri"/>
              </a:rPr>
              <a:t>организуемого </a:t>
            </a:r>
            <a:r>
              <a:rPr sz="1800" b="1" dirty="0">
                <a:latin typeface="Calibri"/>
                <a:cs typeface="Calibri"/>
              </a:rPr>
              <a:t>в </a:t>
            </a:r>
            <a:r>
              <a:rPr sz="1800" b="1" spc="-5" dirty="0">
                <a:latin typeface="Calibri"/>
                <a:cs typeface="Calibri"/>
              </a:rPr>
              <a:t>образовательной организации </a:t>
            </a:r>
            <a:r>
              <a:rPr sz="1800" b="1" spc="-10" dirty="0">
                <a:latin typeface="Calibri"/>
                <a:cs typeface="Calibri"/>
              </a:rPr>
              <a:t>процесса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воспитания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</a:t>
            </a:r>
            <a:r>
              <a:rPr sz="1800" b="1" i="1" dirty="0">
                <a:latin typeface="Calibri"/>
                <a:cs typeface="Calibri"/>
              </a:rPr>
              <a:t>традиции,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специфика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контингента,</a:t>
            </a:r>
            <a:r>
              <a:rPr sz="1800" b="1" i="1" spc="-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особенности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социокультурной</a:t>
            </a:r>
            <a:r>
              <a:rPr sz="1800" b="1" i="1" spc="-1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и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i="1" spc="-10" dirty="0">
                <a:latin typeface="Calibri"/>
                <a:cs typeface="Calibri"/>
              </a:rPr>
              <a:t>образовательной</a:t>
            </a:r>
            <a:r>
              <a:rPr sz="1800" b="1" i="1" spc="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среды,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др</a:t>
            </a:r>
            <a:r>
              <a:rPr sz="1800" b="1" dirty="0">
                <a:latin typeface="Calibri"/>
                <a:cs typeface="Calibri"/>
              </a:rPr>
              <a:t>.)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содержании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модулей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планах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сетках</a:t>
            </a:r>
            <a:r>
              <a:rPr sz="1800" b="1" spc="-5" dirty="0">
                <a:latin typeface="Calibri"/>
                <a:cs typeface="Calibri"/>
              </a:rPr>
              <a:t> воспитательной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работы?</a:t>
            </a:r>
            <a:endParaRPr sz="1800" b="1">
              <a:latin typeface="Calibri"/>
              <a:cs typeface="Calibri"/>
            </a:endParaRPr>
          </a:p>
          <a:p>
            <a:pPr marL="238125" indent="-226060">
              <a:lnSpc>
                <a:spcPct val="100000"/>
              </a:lnSpc>
              <a:spcBef>
                <a:spcPts val="434"/>
              </a:spcBef>
              <a:buFont typeface="Calibri"/>
              <a:buAutoNum type="arabicPeriod" startAt="4"/>
              <a:tabLst>
                <a:tab pos="238760" algn="l"/>
              </a:tabLst>
            </a:pPr>
            <a:r>
              <a:rPr sz="1800" b="1" spc="-10" dirty="0">
                <a:latin typeface="Calibri"/>
                <a:cs typeface="Calibri"/>
              </a:rPr>
              <a:t>Оцените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воспитывающее </a:t>
            </a:r>
            <a:r>
              <a:rPr sz="18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содержание</a:t>
            </a:r>
            <a:r>
              <a:rPr sz="1800" b="1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деятельности</a:t>
            </a:r>
            <a:r>
              <a:rPr sz="1800" b="1" spc="-5" dirty="0">
                <a:latin typeface="Calibri"/>
                <a:cs typeface="Calibri"/>
              </a:rPr>
              <a:t>,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описанной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модулях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программы</a:t>
            </a:r>
            <a:r>
              <a:rPr sz="1800" b="1" dirty="0">
                <a:latin typeface="Calibri"/>
                <a:cs typeface="Calibri"/>
              </a:rPr>
              <a:t> воспитания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-5" dirty="0">
                <a:latin typeface="Calibri"/>
                <a:cs typeface="Calibri"/>
              </a:rPr>
              <a:t> прилагаемых </a:t>
            </a:r>
            <a:r>
              <a:rPr sz="1800" b="1" dirty="0">
                <a:latin typeface="Calibri"/>
                <a:cs typeface="Calibri"/>
              </a:rPr>
              <a:t>к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ней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планах-сетках </a:t>
            </a:r>
            <a:r>
              <a:rPr sz="1800" b="1" spc="-5" dirty="0">
                <a:latin typeface="Calibri"/>
                <a:cs typeface="Calibri"/>
              </a:rPr>
              <a:t>воспитательной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работы</a:t>
            </a:r>
            <a:endParaRPr sz="1800" b="1">
              <a:latin typeface="Calibri"/>
              <a:cs typeface="Calibri"/>
            </a:endParaRPr>
          </a:p>
          <a:p>
            <a:pPr marL="169545">
              <a:lnSpc>
                <a:spcPct val="100000"/>
              </a:lnSpc>
              <a:spcBef>
                <a:spcPts val="430"/>
              </a:spcBef>
            </a:pPr>
            <a:r>
              <a:rPr sz="1800" b="1" i="1" spc="-5" dirty="0">
                <a:latin typeface="Calibri"/>
                <a:cs typeface="Calibri"/>
              </a:rPr>
              <a:t>(Воспитывающее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содержание:</a:t>
            </a:r>
            <a:r>
              <a:rPr sz="1800" b="1" i="1" spc="2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очевидно</a:t>
            </a:r>
            <a:r>
              <a:rPr sz="1800" b="1" i="1" spc="2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и</a:t>
            </a:r>
            <a:r>
              <a:rPr sz="1800" b="1" i="1" spc="-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ярко</a:t>
            </a:r>
            <a:r>
              <a:rPr sz="1800" b="1" i="1" spc="2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выражено;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присутствует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частично,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i="1" dirty="0">
                <a:latin typeface="Calibri"/>
                <a:cs typeface="Calibri"/>
              </a:rPr>
              <a:t>не</a:t>
            </a:r>
            <a:r>
              <a:rPr sz="1800" b="1" i="1" spc="-5" dirty="0">
                <a:latin typeface="Calibri"/>
                <a:cs typeface="Calibri"/>
              </a:rPr>
              <a:t> очевидно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или</a:t>
            </a:r>
            <a:r>
              <a:rPr sz="1800" b="1" i="1" spc="-10" dirty="0">
                <a:latin typeface="Calibri"/>
                <a:cs typeface="Calibri"/>
              </a:rPr>
              <a:t> полностью</a:t>
            </a:r>
            <a:r>
              <a:rPr sz="1800" b="1" i="1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отсутствует)</a:t>
            </a:r>
            <a:endParaRPr sz="1800" b="1">
              <a:latin typeface="Calibri"/>
              <a:cs typeface="Calibri"/>
            </a:endParaRPr>
          </a:p>
          <a:p>
            <a:pPr marL="12700" marR="397510">
              <a:lnSpc>
                <a:spcPct val="100000"/>
              </a:lnSpc>
              <a:spcBef>
                <a:spcPts val="430"/>
              </a:spcBef>
            </a:pPr>
            <a:r>
              <a:rPr sz="1800" b="1" dirty="0">
                <a:latin typeface="Calibri"/>
                <a:cs typeface="Calibri"/>
              </a:rPr>
              <a:t>5 .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Соответствует </a:t>
            </a:r>
            <a:r>
              <a:rPr sz="1800" b="1" dirty="0">
                <a:latin typeface="Calibri"/>
                <a:cs typeface="Calibri"/>
              </a:rPr>
              <a:t>ли </a:t>
            </a:r>
            <a:r>
              <a:rPr sz="1800" b="1" spc="-15" dirty="0">
                <a:latin typeface="Calibri"/>
                <a:cs typeface="Calibri"/>
              </a:rPr>
              <a:t>содержание </a:t>
            </a:r>
            <a:r>
              <a:rPr sz="1800" b="1" spc="-5" dirty="0">
                <a:latin typeface="Calibri"/>
                <a:cs typeface="Calibri"/>
              </a:rPr>
              <a:t>деятельности </a:t>
            </a:r>
            <a:r>
              <a:rPr sz="1800" b="1" spc="-10" dirty="0">
                <a:latin typeface="Calibri"/>
                <a:cs typeface="Calibri"/>
              </a:rPr>
              <a:t>педагогов, представленной </a:t>
            </a:r>
            <a:r>
              <a:rPr sz="1800" b="1" dirty="0">
                <a:latin typeface="Calibri"/>
                <a:cs typeface="Calibri"/>
              </a:rPr>
              <a:t>в </a:t>
            </a:r>
            <a:r>
              <a:rPr sz="1800" b="1" spc="-5" dirty="0">
                <a:latin typeface="Calibri"/>
                <a:cs typeface="Calibri"/>
              </a:rPr>
              <a:t>планах-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сетках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воспитательной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работы,</a:t>
            </a:r>
            <a:r>
              <a:rPr sz="1800" b="1" dirty="0">
                <a:latin typeface="Calibri"/>
                <a:cs typeface="Calibri"/>
              </a:rPr>
              <a:t> возрастным</a:t>
            </a:r>
            <a:r>
              <a:rPr sz="1800" b="1" spc="-5" dirty="0">
                <a:latin typeface="Calibri"/>
                <a:cs typeface="Calibri"/>
              </a:rPr>
              <a:t> особенностям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школьников?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Обеспечивается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ли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преемственность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содержания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воспитательной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деятельности?</a:t>
            </a:r>
            <a:endParaRPr sz="1800" b="1">
              <a:latin typeface="Calibri"/>
              <a:cs typeface="Calibri"/>
            </a:endParaRPr>
          </a:p>
          <a:p>
            <a:pPr marL="220979">
              <a:lnSpc>
                <a:spcPct val="100000"/>
              </a:lnSpc>
              <a:spcBef>
                <a:spcPts val="434"/>
              </a:spcBef>
              <a:tabLst>
                <a:tab pos="868680" algn="l"/>
                <a:tab pos="1565910" algn="l"/>
              </a:tabLst>
            </a:pPr>
            <a:r>
              <a:rPr sz="1800" b="1" spc="-10" dirty="0">
                <a:latin typeface="Calibri"/>
                <a:cs typeface="Calibri"/>
              </a:rPr>
              <a:t>(</a:t>
            </a:r>
            <a:r>
              <a:rPr sz="1800" b="1" i="1" spc="-10" dirty="0">
                <a:latin typeface="Calibri"/>
                <a:cs typeface="Calibri"/>
              </a:rPr>
              <a:t>Да	</a:t>
            </a:r>
            <a:r>
              <a:rPr sz="1800" b="1" i="1" spc="-5" dirty="0">
                <a:latin typeface="Calibri"/>
                <a:cs typeface="Calibri"/>
              </a:rPr>
              <a:t>Нет	Частично</a:t>
            </a:r>
            <a:r>
              <a:rPr sz="1800" b="1" spc="-5" dirty="0">
                <a:latin typeface="Calibri"/>
                <a:cs typeface="Calibri"/>
              </a:rPr>
              <a:t>)</a:t>
            </a:r>
            <a:endParaRPr sz="1800" b="1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9600" y="473317"/>
            <a:ext cx="10972800" cy="28575"/>
          </a:xfrm>
          <a:custGeom>
            <a:avLst/>
            <a:gdLst/>
            <a:ahLst/>
            <a:cxnLst/>
            <a:rect l="l" t="t" r="r" b="b"/>
            <a:pathLst>
              <a:path w="8229600" h="28575">
                <a:moveTo>
                  <a:pt x="0" y="28079"/>
                </a:moveTo>
                <a:lnTo>
                  <a:pt x="8229600" y="28079"/>
                </a:lnTo>
                <a:lnTo>
                  <a:pt x="8229600" y="0"/>
                </a:lnTo>
                <a:lnTo>
                  <a:pt x="0" y="0"/>
                </a:lnTo>
                <a:lnTo>
                  <a:pt x="0" y="28079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09600" y="132067"/>
            <a:ext cx="10972800" cy="309699"/>
          </a:xfrm>
          <a:prstGeom prst="rect">
            <a:avLst/>
          </a:prstGeom>
          <a:solidFill>
            <a:srgbClr val="FCEADA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800" b="1" spc="-5" dirty="0">
                <a:latin typeface="Calibri"/>
                <a:cs typeface="Calibri"/>
              </a:rPr>
              <a:t>Экспертиза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содержание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рабочих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программ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воспитания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1376" y="501395"/>
            <a:ext cx="10945707" cy="279564"/>
          </a:xfrm>
          <a:prstGeom prst="rect">
            <a:avLst/>
          </a:prstGeom>
          <a:solidFill>
            <a:srgbClr val="DCE6F1"/>
          </a:solidFill>
        </p:spPr>
        <p:txBody>
          <a:bodyPr vert="horz" wrap="square" lIns="0" tIns="25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"/>
              </a:spcBef>
            </a:pPr>
            <a:r>
              <a:rPr sz="1800" b="1" spc="-5" dirty="0">
                <a:latin typeface="Calibri"/>
                <a:cs typeface="Calibri"/>
              </a:rPr>
              <a:t>Примерные </a:t>
            </a:r>
            <a:r>
              <a:rPr sz="1600" b="1" spc="-5" dirty="0">
                <a:latin typeface="Calibri"/>
                <a:cs typeface="Calibri"/>
              </a:rPr>
              <a:t>вопросы</a:t>
            </a:r>
            <a:r>
              <a:rPr sz="1600" b="1" spc="6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для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оценки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качества разработанной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Рабочей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программы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46685" algn="ctr">
              <a:lnSpc>
                <a:spcPct val="100000"/>
              </a:lnSpc>
              <a:spcBef>
                <a:spcPts val="355"/>
              </a:spcBef>
              <a:buNone/>
            </a:pPr>
            <a:r>
              <a:rPr lang="ru-RU" sz="3200" b="1" dirty="0" smtClean="0">
                <a:latin typeface="Calibri"/>
                <a:cs typeface="Calibri"/>
              </a:rPr>
              <a:t>Но помним,</a:t>
            </a:r>
            <a:r>
              <a:rPr lang="ru-RU" sz="3200" b="1" spc="-10" dirty="0" smtClean="0">
                <a:latin typeface="Calibri"/>
                <a:cs typeface="Calibri"/>
              </a:rPr>
              <a:t> что</a:t>
            </a:r>
            <a:r>
              <a:rPr lang="ru-RU" sz="3200" b="1" spc="-20" dirty="0" smtClean="0">
                <a:latin typeface="Calibri"/>
                <a:cs typeface="Calibri"/>
              </a:rPr>
              <a:t> </a:t>
            </a:r>
            <a:r>
              <a:rPr lang="ru-RU" sz="3200" b="1" spc="-5" dirty="0" smtClean="0">
                <a:latin typeface="Calibri"/>
                <a:cs typeface="Calibri"/>
              </a:rPr>
              <a:t>сама программа</a:t>
            </a:r>
            <a:r>
              <a:rPr lang="ru-RU" sz="3200" b="1" spc="-30" dirty="0" smtClean="0">
                <a:latin typeface="Calibri"/>
                <a:cs typeface="Calibri"/>
              </a:rPr>
              <a:t> </a:t>
            </a:r>
            <a:r>
              <a:rPr lang="ru-RU" sz="3200" b="1" spc="-5" dirty="0" smtClean="0">
                <a:latin typeface="Calibri"/>
                <a:cs typeface="Calibri"/>
              </a:rPr>
              <a:t>не</a:t>
            </a:r>
            <a:r>
              <a:rPr lang="ru-RU" sz="3200" b="1" spc="10" dirty="0" smtClean="0">
                <a:latin typeface="Calibri"/>
                <a:cs typeface="Calibri"/>
              </a:rPr>
              <a:t> </a:t>
            </a:r>
            <a:r>
              <a:rPr lang="ru-RU" sz="3200" b="1" spc="-10" dirty="0" smtClean="0">
                <a:latin typeface="Calibri"/>
                <a:cs typeface="Calibri"/>
              </a:rPr>
              <a:t>воспитывает.</a:t>
            </a:r>
            <a:endParaRPr lang="ru-RU" sz="3200" dirty="0" smtClean="0">
              <a:latin typeface="Calibri"/>
              <a:cs typeface="Calibri"/>
            </a:endParaRPr>
          </a:p>
          <a:p>
            <a:pPr marL="147955" algn="ctr">
              <a:lnSpc>
                <a:spcPct val="100000"/>
              </a:lnSpc>
              <a:buNone/>
            </a:pPr>
            <a:r>
              <a:rPr lang="ru-RU" sz="3200" b="1" u="heavy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Воспитывает </a:t>
            </a:r>
            <a:r>
              <a:rPr lang="ru-RU" sz="3200" b="1" u="heavy" spc="-40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lang="ru-RU" sz="3200" b="1" u="heavy" spc="-10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педагог </a:t>
            </a:r>
            <a:r>
              <a:rPr lang="ru-RU" sz="3200" b="1" u="heavy" spc="-25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lang="ru-RU" sz="3200" b="1" u="heavy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в  </a:t>
            </a:r>
            <a:r>
              <a:rPr lang="ru-RU" sz="3200" b="1" u="heavy" spc="-5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совместной</a:t>
            </a:r>
            <a:r>
              <a:rPr lang="ru-RU" sz="3200" b="1" u="heavy" spc="-20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 </a:t>
            </a:r>
            <a:r>
              <a:rPr lang="ru-RU" sz="3200" b="1" u="heavy" spc="-5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деятельности</a:t>
            </a:r>
            <a:r>
              <a:rPr lang="ru-RU" sz="3200" b="1" u="heavy" spc="-30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lang="ru-RU" sz="3200" b="1" u="heavy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с</a:t>
            </a:r>
            <a:r>
              <a:rPr lang="ru-RU" sz="3200" b="1" u="heavy" spc="-5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детьми </a:t>
            </a:r>
            <a:r>
              <a:rPr lang="ru-RU" sz="3200" b="1" u="heavy" spc="-15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 </a:t>
            </a:r>
            <a:r>
              <a:rPr lang="ru-RU" sz="3200" b="1" u="heavy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и  </a:t>
            </a:r>
            <a:r>
              <a:rPr lang="ru-RU" sz="3200" b="1" u="heavy" spc="-10" dirty="0" smtClean="0">
                <a:uFill>
                  <a:solidFill>
                    <a:srgbClr val="001F5F"/>
                  </a:solidFill>
                </a:uFill>
                <a:latin typeface="Calibri"/>
                <a:cs typeface="Calibri"/>
              </a:rPr>
              <a:t>родителями</a:t>
            </a:r>
            <a:r>
              <a:rPr lang="ru-RU" sz="3200" b="1" spc="-10" dirty="0" smtClean="0">
                <a:latin typeface="Calibri"/>
                <a:cs typeface="Calibri"/>
              </a:rPr>
              <a:t>!</a:t>
            </a:r>
            <a:endParaRPr lang="ru-RU" sz="3200" dirty="0" smtClean="0">
              <a:latin typeface="Calibri"/>
              <a:cs typeface="Calibri"/>
            </a:endParaRP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31172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685801"/>
            <a:ext cx="10018713" cy="51054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Федеральный закон № 304-ФЗ от 31.07.2020г.</a:t>
            </a:r>
          </a:p>
          <a:p>
            <a:pPr marL="0" indent="0">
              <a:buNone/>
            </a:pPr>
            <a:r>
              <a:rPr lang="ru-RU" sz="2800" b="1" dirty="0" smtClean="0"/>
              <a:t>«О внесении изменений в Федеральный закон «Об образовании в РФ по вопросам воспитания обучающихся»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Письмо </a:t>
            </a:r>
            <a:r>
              <a:rPr lang="ru-RU" sz="2800" b="1" dirty="0" smtClean="0"/>
              <a:t>Министерство просвещения  </a:t>
            </a:r>
            <a:r>
              <a:rPr lang="ru-RU" sz="2800" b="1" dirty="0" smtClean="0"/>
              <a:t>РФ от 04.08.2020 № ДГ-1249/06 «О внедрении примерной программы воспитания»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Распоряжение Правительства РФ от 12.11.2020 № 2945-Р «Об утверждении плана мероприятий по реализации в 2021-2025 годах Стратегии развития воспитания в РФ на период до 2025 года»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Приказ </a:t>
            </a:r>
            <a:r>
              <a:rPr lang="ru-RU" sz="2800" b="1" dirty="0" smtClean="0"/>
              <a:t>Министерство просвещения </a:t>
            </a:r>
            <a:r>
              <a:rPr lang="ru-RU" sz="2800" b="1" dirty="0" smtClean="0"/>
              <a:t>РФ от 11.12.2020г. № 712 «О внесении изменений в некоторые федеральные государственные образовательные стандарты общего образования  по вопросам воспитания обучающихся»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86240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1330036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О внесении изменений в Федеральный Закон «Об образовании</a:t>
            </a:r>
            <a:br>
              <a:rPr lang="ru-RU" sz="2800" b="1" dirty="0"/>
            </a:br>
            <a:r>
              <a:rPr lang="ru-RU" sz="2800" b="1" dirty="0"/>
              <a:t>в Российской Федерации» (ФЗ № 304-ФЗ от 31 июля 2020 г) </a:t>
            </a:r>
            <a:br>
              <a:rPr lang="ru-RU" sz="2800" b="1" dirty="0"/>
            </a:b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480682"/>
              </p:ext>
            </p:extLst>
          </p:nvPr>
        </p:nvGraphicFramePr>
        <p:xfrm>
          <a:off x="1484310" y="1309256"/>
          <a:ext cx="10499143" cy="5259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163">
                  <a:extLst>
                    <a:ext uri="{9D8B030D-6E8A-4147-A177-3AD203B41FA5}">
                      <a16:colId xmlns:a16="http://schemas.microsoft.com/office/drawing/2014/main" val="4057679111"/>
                    </a:ext>
                  </a:extLst>
                </a:gridCol>
                <a:gridCol w="3491345">
                  <a:extLst>
                    <a:ext uri="{9D8B030D-6E8A-4147-A177-3AD203B41FA5}">
                      <a16:colId xmlns:a16="http://schemas.microsoft.com/office/drawing/2014/main" val="4148259960"/>
                    </a:ext>
                  </a:extLst>
                </a:gridCol>
                <a:gridCol w="4917635">
                  <a:extLst>
                    <a:ext uri="{9D8B030D-6E8A-4147-A177-3AD203B41FA5}">
                      <a16:colId xmlns:a16="http://schemas.microsoft.com/office/drawing/2014/main" val="2451737588"/>
                    </a:ext>
                  </a:extLst>
                </a:gridCol>
              </a:tblGrid>
              <a:tr h="1293963">
                <a:tc>
                  <a:txBody>
                    <a:bodyPr/>
                    <a:lstStyle/>
                    <a:p>
                      <a:r>
                        <a:rPr lang="ru-RU" sz="2000" b="1" dirty="0" err="1" smtClean="0"/>
                        <a:t>Стья</a:t>
                      </a:r>
                      <a:r>
                        <a:rPr lang="ru-RU" sz="2000" b="1" dirty="0" smtClean="0"/>
                        <a:t> 2,</a:t>
                      </a:r>
                      <a:r>
                        <a:rPr lang="ru-RU" sz="2000" b="1" baseline="0" dirty="0" smtClean="0"/>
                        <a:t> пункт 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Изменена тра4ктовка понятия «воспитание»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Подчеркнута роль гражданского и патриотического воспитания. Подчеркнут </a:t>
                      </a:r>
                      <a:r>
                        <a:rPr lang="ru-RU" sz="2000" b="1" dirty="0" err="1" smtClean="0"/>
                        <a:t>деятельностный</a:t>
                      </a:r>
                      <a:r>
                        <a:rPr lang="ru-RU" sz="2000" b="1" dirty="0" smtClean="0"/>
                        <a:t> подход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383223"/>
                  </a:ext>
                </a:extLst>
              </a:tr>
              <a:tr h="109982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Статья 2, пункт 9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Изменена трактовка понятия «Образовательная программа»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 структуру образовательной программы в обязательном</a:t>
                      </a:r>
                      <a:r>
                        <a:rPr lang="ru-RU" sz="2000" b="1" baseline="0" dirty="0" smtClean="0"/>
                        <a:t> порядке должна входить </a:t>
                      </a:r>
                      <a:r>
                        <a:rPr lang="ru-RU" sz="2000" b="1" u="sng" baseline="0" dirty="0" smtClean="0"/>
                        <a:t>рабочая программ воспитания</a:t>
                      </a:r>
                      <a:endParaRPr lang="ru-RU" sz="20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073701"/>
                  </a:ext>
                </a:extLst>
              </a:tr>
              <a:tr h="176638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Статья 2,</a:t>
                      </a:r>
                      <a:r>
                        <a:rPr lang="ru-RU" sz="2000" b="1" baseline="0" dirty="0" smtClean="0"/>
                        <a:t> пункт 10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Изменена трактовка «примерная основная образовательная программ»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 структуру</a:t>
                      </a:r>
                      <a:r>
                        <a:rPr lang="ru-RU" sz="2000" b="1" baseline="0" dirty="0" smtClean="0"/>
                        <a:t> примерной образовательной программы включены:</a:t>
                      </a:r>
                    </a:p>
                    <a:p>
                      <a:r>
                        <a:rPr lang="ru-RU" sz="2000" b="1" baseline="0" dirty="0" smtClean="0"/>
                        <a:t>Рабочая программа воспитания и примерный календарный план воспитательной работы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883749"/>
                  </a:ext>
                </a:extLst>
              </a:tr>
              <a:tr h="109982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Статья 12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Изложены общие требования к организации воспитания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Воспитание должно стать составной частью всех образовательных программ</a:t>
                      </a:r>
                      <a:endParaRPr lang="ru-RU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589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889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Не позднее 1 сентября 2021 г. Все образовательные программы подлежат приведению в соответствие с положениями ФЗ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00309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62346"/>
            <a:ext cx="10707690" cy="124691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 внесении изменений в ФГОС  ОО</a:t>
            </a:r>
            <a:br>
              <a:rPr lang="ru-RU" b="1" dirty="0" smtClean="0"/>
            </a:br>
            <a:r>
              <a:rPr lang="ru-RU" b="1" dirty="0" smtClean="0"/>
              <a:t>(приказ </a:t>
            </a:r>
            <a:r>
              <a:rPr lang="ru-RU" b="1" dirty="0" err="1" smtClean="0"/>
              <a:t>Минпросвещения</a:t>
            </a:r>
            <a:r>
              <a:rPr lang="ru-RU" b="1" dirty="0" smtClean="0"/>
              <a:t> РФ от11.12.2020 № 712)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749000"/>
              </p:ext>
            </p:extLst>
          </p:nvPr>
        </p:nvGraphicFramePr>
        <p:xfrm>
          <a:off x="1484313" y="1309688"/>
          <a:ext cx="10707688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5735">
                  <a:extLst>
                    <a:ext uri="{9D8B030D-6E8A-4147-A177-3AD203B41FA5}">
                      <a16:colId xmlns:a16="http://schemas.microsoft.com/office/drawing/2014/main" val="2583900912"/>
                    </a:ext>
                  </a:extLst>
                </a:gridCol>
                <a:gridCol w="9521953">
                  <a:extLst>
                    <a:ext uri="{9D8B030D-6E8A-4147-A177-3AD203B41FA5}">
                      <a16:colId xmlns:a16="http://schemas.microsoft.com/office/drawing/2014/main" val="3870995280"/>
                    </a:ext>
                  </a:extLst>
                </a:gridCol>
              </a:tblGrid>
              <a:tr h="1370408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Пункт 16, абз.11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sng" dirty="0" smtClean="0">
                          <a:solidFill>
                            <a:schemeClr val="tx1"/>
                          </a:solidFill>
                        </a:rPr>
                        <a:t>Содержательный раздел ООП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определяет  общее содержание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ОО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и включает следующие программы, ориентированные на достижение личностных, предметных и 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метапредметных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результатов:</a:t>
                      </a:r>
                    </a:p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Программы отдельных учебных предметов , курсов и курсов внеурочной деятельности; </a:t>
                      </a:r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рабчую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программу воспитания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343154"/>
                  </a:ext>
                </a:extLst>
              </a:tr>
              <a:tr h="90316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Пункт 16, </a:t>
                      </a:r>
                      <a:r>
                        <a:rPr lang="ru-RU" b="1" dirty="0" err="1" smtClean="0"/>
                        <a:t>абз</a:t>
                      </a:r>
                      <a:r>
                        <a:rPr lang="ru-RU" b="1" dirty="0" smtClean="0"/>
                        <a:t> 17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sng" dirty="0" smtClean="0"/>
                        <a:t>Организационный раздел ООП </a:t>
                      </a:r>
                      <a:r>
                        <a:rPr lang="ru-RU" b="1" dirty="0" smtClean="0"/>
                        <a:t>включает:</a:t>
                      </a:r>
                    </a:p>
                    <a:p>
                      <a:r>
                        <a:rPr lang="ru-RU" b="1" dirty="0" smtClean="0"/>
                        <a:t>Учебный план </a:t>
                      </a:r>
                      <a:r>
                        <a:rPr lang="ru-RU" b="1" dirty="0" smtClean="0"/>
                        <a:t>ОО</a:t>
                      </a:r>
                      <a:r>
                        <a:rPr lang="ru-RU" b="1" dirty="0" smtClean="0"/>
                        <a:t>; план внеурочной деятельности, календарный учебный график, календарный план воспитательной работы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049313"/>
                  </a:ext>
                </a:extLst>
              </a:tr>
              <a:tr h="1672596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Пунк</a:t>
                      </a:r>
                      <a:r>
                        <a:rPr lang="ru-RU" b="1" dirty="0" smtClean="0"/>
                        <a:t> 19.2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u="sng" dirty="0" smtClean="0"/>
                        <a:t>Целевой раздел ООП  </a:t>
                      </a:r>
                    </a:p>
                    <a:p>
                      <a:r>
                        <a:rPr lang="ru-RU" b="1" u="none" dirty="0" smtClean="0"/>
                        <a:t>Планируемые</a:t>
                      </a:r>
                      <a:r>
                        <a:rPr lang="ru-RU" b="1" u="none" baseline="0" dirty="0" smtClean="0"/>
                        <a:t> результаты освоения ООП </a:t>
                      </a:r>
                      <a:r>
                        <a:rPr lang="ru-RU" b="1" u="none" baseline="0" dirty="0" smtClean="0"/>
                        <a:t>ОО </a:t>
                      </a:r>
                      <a:r>
                        <a:rPr lang="ru-RU" b="1" u="none" baseline="0" dirty="0" smtClean="0"/>
                        <a:t>должны:</a:t>
                      </a:r>
                      <a:endParaRPr lang="ru-RU" b="1" u="none" dirty="0" smtClean="0"/>
                    </a:p>
                    <a:p>
                      <a:r>
                        <a:rPr lang="ru-RU" b="1" u="none" dirty="0" smtClean="0"/>
                        <a:t>-являться содержательной и </a:t>
                      </a:r>
                      <a:r>
                        <a:rPr lang="ru-RU" b="1" u="none" dirty="0" err="1" smtClean="0"/>
                        <a:t>критериальной</a:t>
                      </a:r>
                      <a:r>
                        <a:rPr lang="ru-RU" b="1" u="none" dirty="0" smtClean="0"/>
                        <a:t> основой для разработки рабочих программ учебных предметов, курсов внеурочной деятельности,</a:t>
                      </a:r>
                      <a:r>
                        <a:rPr lang="ru-RU" b="1" u="none" baseline="0" dirty="0" smtClean="0"/>
                        <a:t> рабочей программы воспитания , а также для системы оценки качества освоения обучающими ООП </a:t>
                      </a:r>
                      <a:r>
                        <a:rPr lang="ru-RU" b="1" u="none" baseline="0" dirty="0" smtClean="0"/>
                        <a:t>ОО </a:t>
                      </a:r>
                      <a:r>
                        <a:rPr lang="ru-RU" b="1" u="none" baseline="0" dirty="0" smtClean="0"/>
                        <a:t>в соответствии с требованиями Стандарта</a:t>
                      </a:r>
                      <a:endParaRPr lang="ru-RU" b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777551"/>
                  </a:ext>
                </a:extLst>
              </a:tr>
              <a:tr h="48258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Пункт 19.5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Рабочие программы учебных</a:t>
                      </a:r>
                      <a:r>
                        <a:rPr lang="ru-RU" b="1" baseline="0" dirty="0" smtClean="0"/>
                        <a:t> предметов, курсов должны содержать:</a:t>
                      </a:r>
                    </a:p>
                    <a:p>
                      <a:r>
                        <a:rPr lang="ru-RU" b="1" baseline="0" dirty="0" smtClean="0"/>
                        <a:t>1.Планируемые результаты освоения учебного курса, предмета;</a:t>
                      </a:r>
                    </a:p>
                    <a:p>
                      <a:r>
                        <a:rPr lang="ru-RU" b="1" baseline="0" dirty="0" smtClean="0"/>
                        <a:t>2. Содержание учебного предмета, курса;</a:t>
                      </a:r>
                    </a:p>
                    <a:p>
                      <a:r>
                        <a:rPr lang="ru-RU" b="1" baseline="0" dirty="0" smtClean="0"/>
                        <a:t>3.Тематическое планирование, в </a:t>
                      </a:r>
                      <a:r>
                        <a:rPr lang="ru-RU" b="1" baseline="0" dirty="0" err="1" smtClean="0"/>
                        <a:t>т.ч</a:t>
                      </a:r>
                      <a:r>
                        <a:rPr lang="ru-RU" b="1" baseline="0" dirty="0" smtClean="0"/>
                        <a:t>. с учетом рабочей программы воспитания с указанием количества часов, отводимых на освоение  каждой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360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406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1"/>
            <a:ext cx="10707690" cy="12252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П.19.6 в </a:t>
            </a:r>
            <a:r>
              <a:rPr lang="ru-RU" b="1" dirty="0" err="1" smtClean="0"/>
              <a:t>ред</a:t>
            </a:r>
            <a:r>
              <a:rPr lang="ru-RU" b="1" dirty="0" smtClean="0"/>
              <a:t> Приказа </a:t>
            </a:r>
            <a:r>
              <a:rPr lang="ru-RU" b="1" dirty="0" smtClean="0"/>
              <a:t>Министерство просвещения </a:t>
            </a:r>
            <a:r>
              <a:rPr lang="ru-RU" b="1" dirty="0" smtClean="0"/>
              <a:t>РФ от 11.12.2020 №712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78992"/>
            <a:ext cx="10707690" cy="577900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Рабочая программа воспитания должна быть направлена на развитие личности обучающихся.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Рабочая программа воспитания имеет модульную структуру.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Рабочая программа воспитания реализуется в единстве урочной и внеурочной деятельности, осуществляемой организацией, которая осуществляет образовательную деятельность , совместно с семьей и другими институтами воспитания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В разработке рабочей программы воспитания и календарного плана воспитательной работы имеют право принимать участие советы обучающихся, советы родителей  (законных представителей)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57018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116586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4000" y="0"/>
                </a:moveTo>
                <a:lnTo>
                  <a:pt x="0" y="0"/>
                </a:lnTo>
                <a:lnTo>
                  <a:pt x="0" y="1142999"/>
                </a:lnTo>
                <a:lnTo>
                  <a:pt x="9144000" y="1142999"/>
                </a:lnTo>
                <a:lnTo>
                  <a:pt x="9144000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75205" y="120777"/>
            <a:ext cx="8242934" cy="1117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spcBef>
                <a:spcPts val="100"/>
              </a:spcBef>
              <a:tabLst>
                <a:tab pos="2283460" algn="l"/>
                <a:tab pos="7174865" algn="l"/>
              </a:tabLst>
            </a:pPr>
            <a:r>
              <a:rPr b="1" dirty="0">
                <a:latin typeface="Arial"/>
                <a:cs typeface="Arial"/>
              </a:rPr>
              <a:t>В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spc="-15" dirty="0">
                <a:latin typeface="Arial"/>
                <a:cs typeface="Arial"/>
              </a:rPr>
              <a:t>представленных	</a:t>
            </a:r>
            <a:r>
              <a:rPr b="1" spc="-10" dirty="0">
                <a:latin typeface="Arial"/>
                <a:cs typeface="Arial"/>
              </a:rPr>
              <a:t>документах</a:t>
            </a:r>
            <a:r>
              <a:rPr b="1" spc="50" dirty="0">
                <a:latin typeface="Arial"/>
                <a:cs typeface="Arial"/>
              </a:rPr>
              <a:t> </a:t>
            </a:r>
            <a:r>
              <a:rPr b="1" spc="-15" dirty="0">
                <a:latin typeface="Arial"/>
                <a:cs typeface="Arial"/>
              </a:rPr>
              <a:t>делается</a:t>
            </a:r>
            <a:r>
              <a:rPr b="1" spc="3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акцент</a:t>
            </a:r>
            <a:r>
              <a:rPr b="1" dirty="0">
                <a:latin typeface="Arial"/>
                <a:cs typeface="Arial"/>
              </a:rPr>
              <a:t> на</a:t>
            </a:r>
            <a:r>
              <a:rPr b="1" spc="20" dirty="0">
                <a:latin typeface="Arial"/>
                <a:cs typeface="Arial"/>
              </a:rPr>
              <a:t> </a:t>
            </a:r>
            <a:r>
              <a:rPr b="1" spc="-20" dirty="0">
                <a:latin typeface="Arial"/>
                <a:cs typeface="Arial"/>
              </a:rPr>
              <a:t>усиление 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b="1" spc="-30" dirty="0">
                <a:latin typeface="Arial"/>
                <a:cs typeface="Arial"/>
              </a:rPr>
              <a:t>в</a:t>
            </a:r>
            <a:r>
              <a:rPr b="1" spc="-20" dirty="0">
                <a:latin typeface="Arial"/>
                <a:cs typeface="Arial"/>
              </a:rPr>
              <a:t>о</a:t>
            </a:r>
            <a:r>
              <a:rPr b="1" spc="-5" dirty="0">
                <a:latin typeface="Arial"/>
                <a:cs typeface="Arial"/>
              </a:rPr>
              <a:t>спи</a:t>
            </a:r>
            <a:r>
              <a:rPr b="1" spc="-35" dirty="0">
                <a:latin typeface="Arial"/>
                <a:cs typeface="Arial"/>
              </a:rPr>
              <a:t>т</a:t>
            </a:r>
            <a:r>
              <a:rPr b="1" spc="5" dirty="0">
                <a:latin typeface="Arial"/>
                <a:cs typeface="Arial"/>
              </a:rPr>
              <a:t>а</a:t>
            </a:r>
            <a:r>
              <a:rPr b="1" spc="-5" dirty="0">
                <a:latin typeface="Arial"/>
                <a:cs typeface="Arial"/>
              </a:rPr>
              <a:t>те</a:t>
            </a:r>
            <a:r>
              <a:rPr b="1" spc="-10" dirty="0">
                <a:latin typeface="Arial"/>
                <a:cs typeface="Arial"/>
              </a:rPr>
              <a:t>л</a:t>
            </a:r>
            <a:r>
              <a:rPr b="1" dirty="0">
                <a:latin typeface="Arial"/>
                <a:cs typeface="Arial"/>
              </a:rPr>
              <a:t>ьно</a:t>
            </a:r>
            <a:r>
              <a:rPr b="1" spc="-30" dirty="0">
                <a:latin typeface="Arial"/>
                <a:cs typeface="Arial"/>
              </a:rPr>
              <a:t>г</a:t>
            </a:r>
            <a:r>
              <a:rPr b="1" dirty="0">
                <a:latin typeface="Arial"/>
                <a:cs typeface="Arial"/>
              </a:rPr>
              <a:t>о</a:t>
            </a:r>
            <a:r>
              <a:rPr b="1" spc="5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п</a:t>
            </a:r>
            <a:r>
              <a:rPr b="1" spc="-40" dirty="0">
                <a:latin typeface="Arial"/>
                <a:cs typeface="Arial"/>
              </a:rPr>
              <a:t>о</a:t>
            </a:r>
            <a:r>
              <a:rPr b="1" spc="-35" dirty="0">
                <a:latin typeface="Arial"/>
                <a:cs typeface="Arial"/>
              </a:rPr>
              <a:t>т</a:t>
            </a:r>
            <a:r>
              <a:rPr b="1" spc="-5" dirty="0">
                <a:latin typeface="Arial"/>
                <a:cs typeface="Arial"/>
              </a:rPr>
              <a:t>енц</a:t>
            </a:r>
            <a:r>
              <a:rPr b="1" spc="-10" dirty="0">
                <a:latin typeface="Arial"/>
                <a:cs typeface="Arial"/>
              </a:rPr>
              <a:t>и</a:t>
            </a:r>
            <a:r>
              <a:rPr b="1" spc="-5" dirty="0">
                <a:latin typeface="Arial"/>
                <a:cs typeface="Arial"/>
              </a:rPr>
              <a:t>а</a:t>
            </a:r>
            <a:r>
              <a:rPr b="1" spc="-10" dirty="0">
                <a:latin typeface="Arial"/>
                <a:cs typeface="Arial"/>
              </a:rPr>
              <a:t>л</a:t>
            </a:r>
            <a:r>
              <a:rPr b="1" dirty="0">
                <a:latin typeface="Arial"/>
                <a:cs typeface="Arial"/>
              </a:rPr>
              <a:t>а</a:t>
            </a:r>
            <a:r>
              <a:rPr b="1" spc="4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о</a:t>
            </a:r>
            <a:r>
              <a:rPr b="1" spc="5" dirty="0">
                <a:latin typeface="Arial"/>
                <a:cs typeface="Arial"/>
              </a:rPr>
              <a:t>б</a:t>
            </a:r>
            <a:r>
              <a:rPr b="1" dirty="0">
                <a:latin typeface="Arial"/>
                <a:cs typeface="Arial"/>
              </a:rPr>
              <a:t>р</a:t>
            </a:r>
            <a:r>
              <a:rPr b="1" spc="20" dirty="0">
                <a:latin typeface="Arial"/>
                <a:cs typeface="Arial"/>
              </a:rPr>
              <a:t>а</a:t>
            </a:r>
            <a:r>
              <a:rPr b="1" spc="-45" dirty="0">
                <a:latin typeface="Arial"/>
                <a:cs typeface="Arial"/>
              </a:rPr>
              <a:t>з</a:t>
            </a:r>
            <a:r>
              <a:rPr b="1" dirty="0">
                <a:latin typeface="Arial"/>
                <a:cs typeface="Arial"/>
              </a:rPr>
              <a:t>о</a:t>
            </a:r>
            <a:r>
              <a:rPr b="1" spc="-25" dirty="0">
                <a:latin typeface="Arial"/>
                <a:cs typeface="Arial"/>
              </a:rPr>
              <a:t>в</a:t>
            </a:r>
            <a:r>
              <a:rPr b="1" spc="-5" dirty="0">
                <a:latin typeface="Arial"/>
                <a:cs typeface="Arial"/>
              </a:rPr>
              <a:t>а</a:t>
            </a:r>
            <a:r>
              <a:rPr b="1" spc="-35" dirty="0">
                <a:latin typeface="Arial"/>
                <a:cs typeface="Arial"/>
              </a:rPr>
              <a:t>т</a:t>
            </a:r>
            <a:r>
              <a:rPr b="1" spc="-5" dirty="0">
                <a:latin typeface="Arial"/>
                <a:cs typeface="Arial"/>
              </a:rPr>
              <a:t>е</a:t>
            </a:r>
            <a:r>
              <a:rPr b="1" spc="-10" dirty="0">
                <a:latin typeface="Arial"/>
                <a:cs typeface="Arial"/>
              </a:rPr>
              <a:t>л</a:t>
            </a:r>
            <a:r>
              <a:rPr b="1" dirty="0">
                <a:latin typeface="Arial"/>
                <a:cs typeface="Arial"/>
              </a:rPr>
              <a:t>ьных</a:t>
            </a:r>
            <a:r>
              <a:rPr b="1" spc="4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о</a:t>
            </a:r>
            <a:r>
              <a:rPr b="1" spc="5" dirty="0">
                <a:latin typeface="Arial"/>
                <a:cs typeface="Arial"/>
              </a:rPr>
              <a:t>р</a:t>
            </a:r>
            <a:r>
              <a:rPr b="1" spc="-10" dirty="0">
                <a:latin typeface="Arial"/>
                <a:cs typeface="Arial"/>
              </a:rPr>
              <a:t>г</a:t>
            </a:r>
            <a:r>
              <a:rPr b="1" spc="-5" dirty="0">
                <a:latin typeface="Arial"/>
                <a:cs typeface="Arial"/>
              </a:rPr>
              <a:t>ани</a:t>
            </a:r>
            <a:r>
              <a:rPr b="1" spc="-25" dirty="0">
                <a:latin typeface="Arial"/>
                <a:cs typeface="Arial"/>
              </a:rPr>
              <a:t>з</a:t>
            </a:r>
            <a:r>
              <a:rPr b="1" spc="-5" dirty="0">
                <a:latin typeface="Arial"/>
                <a:cs typeface="Arial"/>
              </a:rPr>
              <a:t>а</a:t>
            </a:r>
            <a:r>
              <a:rPr b="1" spc="-10" dirty="0">
                <a:latin typeface="Arial"/>
                <a:cs typeface="Arial"/>
              </a:rPr>
              <a:t>ц</a:t>
            </a:r>
            <a:r>
              <a:rPr b="1" dirty="0">
                <a:latin typeface="Arial"/>
                <a:cs typeface="Arial"/>
              </a:rPr>
              <a:t>и</a:t>
            </a:r>
            <a:r>
              <a:rPr b="1" spc="-5" dirty="0">
                <a:latin typeface="Arial"/>
                <a:cs typeface="Arial"/>
              </a:rPr>
              <a:t>й</a:t>
            </a:r>
            <a:r>
              <a:rPr b="1" dirty="0">
                <a:latin typeface="Arial"/>
                <a:cs typeface="Arial"/>
              </a:rPr>
              <a:t>,	</a:t>
            </a:r>
            <a:r>
              <a:rPr b="1" spc="-5" dirty="0">
                <a:latin typeface="Arial"/>
                <a:cs typeface="Arial"/>
              </a:rPr>
              <a:t>с</a:t>
            </a:r>
            <a:r>
              <a:rPr b="1" spc="-30" dirty="0">
                <a:latin typeface="Arial"/>
                <a:cs typeface="Arial"/>
              </a:rPr>
              <a:t>о</a:t>
            </a:r>
            <a:r>
              <a:rPr b="1" spc="-5" dirty="0">
                <a:latin typeface="Arial"/>
                <a:cs typeface="Arial"/>
              </a:rPr>
              <a:t>здание  </a:t>
            </a:r>
            <a:r>
              <a:rPr b="1" spc="-15" dirty="0">
                <a:latin typeface="Arial"/>
                <a:cs typeface="Arial"/>
              </a:rPr>
              <a:t>системы</a:t>
            </a:r>
            <a:r>
              <a:rPr b="1" spc="60" dirty="0">
                <a:latin typeface="Arial"/>
                <a:cs typeface="Arial"/>
              </a:rPr>
              <a:t> </a:t>
            </a:r>
            <a:r>
              <a:rPr b="1" spc="-15" dirty="0">
                <a:latin typeface="Arial"/>
                <a:cs typeface="Arial"/>
              </a:rPr>
              <a:t>воспитания</a:t>
            </a:r>
            <a:r>
              <a:rPr b="1" spc="5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не </a:t>
            </a:r>
            <a:r>
              <a:rPr b="1" spc="-25" dirty="0">
                <a:latin typeface="Arial"/>
                <a:cs typeface="Arial"/>
              </a:rPr>
              <a:t>только</a:t>
            </a:r>
            <a:r>
              <a:rPr b="1" spc="3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на </a:t>
            </a:r>
            <a:r>
              <a:rPr b="1" spc="-10" dirty="0">
                <a:latin typeface="Arial"/>
                <a:cs typeface="Arial"/>
              </a:rPr>
              <a:t>уровне</a:t>
            </a:r>
            <a:r>
              <a:rPr b="1" spc="1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ОО, но и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на</a:t>
            </a:r>
            <a:r>
              <a:rPr b="1" spc="-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уровне</a:t>
            </a:r>
            <a:endParaRPr>
              <a:latin typeface="Arial"/>
              <a:cs typeface="Arial"/>
            </a:endParaRPr>
          </a:p>
          <a:p>
            <a:pPr algn="ctr">
              <a:lnSpc>
                <a:spcPts val="2115"/>
              </a:lnSpc>
            </a:pPr>
            <a:r>
              <a:rPr b="1" spc="-10" dirty="0">
                <a:latin typeface="Arial"/>
                <a:cs typeface="Arial"/>
              </a:rPr>
              <a:t>муниципального</a:t>
            </a:r>
            <a:r>
              <a:rPr b="1" spc="4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образования,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региона</a:t>
            </a:r>
            <a:r>
              <a:rPr b="1" dirty="0">
                <a:latin typeface="Arial"/>
                <a:cs typeface="Arial"/>
              </a:rPr>
              <a:t> и </a:t>
            </a:r>
            <a:r>
              <a:rPr b="1" spc="-10" dirty="0">
                <a:latin typeface="Arial"/>
                <a:cs typeface="Arial"/>
              </a:rPr>
              <a:t>федерации</a:t>
            </a:r>
            <a:r>
              <a:rPr b="1" spc="5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в </a:t>
            </a:r>
            <a:r>
              <a:rPr b="1" spc="-10" dirty="0">
                <a:latin typeface="Arial"/>
                <a:cs typeface="Arial"/>
              </a:rPr>
              <a:t>целом</a:t>
            </a:r>
            <a:r>
              <a:rPr b="1" spc="-10" dirty="0">
                <a:latin typeface="Calibri"/>
                <a:cs typeface="Calibri"/>
              </a:rPr>
              <a:t>.</a:t>
            </a:r>
            <a:endParaRPr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02740" y="1526870"/>
            <a:ext cx="893889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dirty="0">
                <a:latin typeface="Calibri"/>
                <a:cs typeface="Calibri"/>
              </a:rPr>
              <a:t>В</a:t>
            </a:r>
            <a:r>
              <a:rPr sz="3000" b="1" spc="-5" dirty="0">
                <a:latin typeface="Calibri"/>
                <a:cs typeface="Calibri"/>
              </a:rPr>
              <a:t> качестве</a:t>
            </a:r>
            <a:r>
              <a:rPr sz="3000" b="1" spc="-1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механизмов</a:t>
            </a:r>
            <a:r>
              <a:rPr sz="3000" spc="-10" dirty="0">
                <a:latin typeface="Calibri"/>
                <a:cs typeface="Calibri"/>
              </a:rPr>
              <a:t>,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предлагается:</a:t>
            </a:r>
            <a:endParaRPr sz="3000">
              <a:latin typeface="Calibri"/>
              <a:cs typeface="Calibri"/>
            </a:endParaRPr>
          </a:p>
          <a:p>
            <a:pPr marL="355600" marR="418465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440690" algn="l"/>
                <a:tab pos="441325" algn="l"/>
              </a:tabLst>
            </a:pPr>
            <a:r>
              <a:rPr dirty="0"/>
              <a:t>	</a:t>
            </a:r>
            <a:r>
              <a:rPr sz="3000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обеспечение</a:t>
            </a:r>
            <a:r>
              <a:rPr sz="3000" i="1" spc="50" dirty="0">
                <a:latin typeface="Calibri"/>
                <a:cs typeface="Calibri"/>
              </a:rPr>
              <a:t> </a:t>
            </a:r>
            <a:r>
              <a:rPr sz="3000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единых</a:t>
            </a:r>
            <a:r>
              <a:rPr sz="3000" i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i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подходов</a:t>
            </a:r>
            <a:r>
              <a:rPr sz="3000" i="1" spc="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к</a:t>
            </a:r>
            <a:r>
              <a:rPr sz="3000" spc="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проектированию </a:t>
            </a:r>
            <a:r>
              <a:rPr sz="3000" spc="-66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программ</a:t>
            </a:r>
            <a:r>
              <a:rPr sz="3000" dirty="0">
                <a:latin typeface="Calibri"/>
                <a:cs typeface="Calibri"/>
              </a:rPr>
              <a:t> воспитания;</a:t>
            </a:r>
            <a:endParaRPr sz="3000">
              <a:latin typeface="Calibri"/>
              <a:cs typeface="Calibri"/>
            </a:endParaRPr>
          </a:p>
          <a:p>
            <a:pPr marL="355600" marR="1089025" indent="-342900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  <a:tab pos="2014855" algn="l"/>
              </a:tabLst>
            </a:pPr>
            <a:r>
              <a:rPr sz="3000" i="1" spc="-5" dirty="0">
                <a:latin typeface="Calibri"/>
                <a:cs typeface="Calibri"/>
              </a:rPr>
              <a:t>создание	</a:t>
            </a:r>
            <a:r>
              <a:rPr sz="3000" i="1" dirty="0">
                <a:latin typeface="Calibri"/>
                <a:cs typeface="Calibri"/>
              </a:rPr>
              <a:t>эффективных </a:t>
            </a:r>
            <a:r>
              <a:rPr sz="3000" i="1" spc="-15" dirty="0">
                <a:latin typeface="Calibri"/>
                <a:cs typeface="Calibri"/>
              </a:rPr>
              <a:t>моделей </a:t>
            </a:r>
            <a:r>
              <a:rPr sz="3000" i="1" spc="-10" dirty="0">
                <a:latin typeface="Calibri"/>
                <a:cs typeface="Calibri"/>
              </a:rPr>
              <a:t>управления </a:t>
            </a:r>
            <a:r>
              <a:rPr sz="3000" i="1" spc="-665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воспитательной</a:t>
            </a:r>
            <a:r>
              <a:rPr sz="3000" i="1" spc="-55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деятельностью</a:t>
            </a:r>
            <a:r>
              <a:rPr sz="3000" spc="-5" dirty="0">
                <a:latin typeface="Calibri"/>
                <a:cs typeface="Calibri"/>
              </a:rPr>
              <a:t>,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включая</a:t>
            </a:r>
            <a:endParaRPr sz="3000">
              <a:latin typeface="Calibri"/>
              <a:cs typeface="Calibri"/>
            </a:endParaRPr>
          </a:p>
          <a:p>
            <a:pPr marL="355600" marR="837565">
              <a:lnSpc>
                <a:spcPct val="80000"/>
              </a:lnSpc>
            </a:pPr>
            <a:r>
              <a:rPr sz="3000" spc="-5" dirty="0">
                <a:latin typeface="Calibri"/>
                <a:cs typeface="Calibri"/>
              </a:rPr>
              <a:t>повышение </a:t>
            </a:r>
            <a:r>
              <a:rPr sz="3000" spc="-20" dirty="0">
                <a:latin typeface="Calibri"/>
                <a:cs typeface="Calibri"/>
              </a:rPr>
              <a:t>роли </a:t>
            </a:r>
            <a:r>
              <a:rPr sz="3000" spc="-15" dirty="0">
                <a:latin typeface="Calibri"/>
                <a:cs typeface="Calibri"/>
              </a:rPr>
              <a:t>методических </a:t>
            </a:r>
            <a:r>
              <a:rPr sz="3000" spc="-10" dirty="0">
                <a:latin typeface="Calibri"/>
                <a:cs typeface="Calibri"/>
              </a:rPr>
              <a:t>объединений </a:t>
            </a:r>
            <a:r>
              <a:rPr sz="3000" dirty="0">
                <a:latin typeface="Calibri"/>
                <a:cs typeface="Calibri"/>
              </a:rPr>
              <a:t>и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педагогических</a:t>
            </a:r>
            <a:r>
              <a:rPr sz="3000" spc="-5" dirty="0">
                <a:latin typeface="Calibri"/>
                <a:cs typeface="Calibri"/>
              </a:rPr>
              <a:t> сообществ;</a:t>
            </a:r>
            <a:endParaRPr sz="3000">
              <a:latin typeface="Calibri"/>
              <a:cs typeface="Calibri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обеспечение</a:t>
            </a:r>
            <a:r>
              <a:rPr sz="3000" i="1" u="heavy" spc="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внутриведомственного</a:t>
            </a:r>
            <a:r>
              <a:rPr sz="3000" i="1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и </a:t>
            </a:r>
            <a:r>
              <a:rPr sz="3000" i="1" spc="5" dirty="0">
                <a:latin typeface="Calibri"/>
                <a:cs typeface="Calibri"/>
              </a:rPr>
              <a:t> </a:t>
            </a:r>
            <a:r>
              <a:rPr sz="3000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межведомственного </a:t>
            </a:r>
            <a:r>
              <a:rPr sz="3000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взаимодействия</a:t>
            </a:r>
            <a:r>
              <a:rPr sz="3000" i="1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организаций </a:t>
            </a:r>
            <a:r>
              <a:rPr sz="3000" i="1" spc="-665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и</a:t>
            </a:r>
            <a:r>
              <a:rPr sz="3000" i="1" spc="-20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специалистов,</a:t>
            </a:r>
            <a:r>
              <a:rPr sz="3000" i="1" spc="-40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имеющих </a:t>
            </a:r>
            <a:r>
              <a:rPr sz="3000" i="1" spc="-10" dirty="0">
                <a:latin typeface="Calibri"/>
                <a:cs typeface="Calibri"/>
              </a:rPr>
              <a:t>отношение</a:t>
            </a:r>
            <a:r>
              <a:rPr sz="3000" i="1" spc="-20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к</a:t>
            </a:r>
            <a:endParaRPr sz="3000">
              <a:latin typeface="Calibri"/>
              <a:cs typeface="Calibri"/>
            </a:endParaRPr>
          </a:p>
          <a:p>
            <a:pPr marL="355600">
              <a:lnSpc>
                <a:spcPts val="2880"/>
              </a:lnSpc>
            </a:pPr>
            <a:r>
              <a:rPr sz="3000" i="1" dirty="0">
                <a:latin typeface="Calibri"/>
                <a:cs typeface="Calibri"/>
              </a:rPr>
              <a:t>воспитанию</a:t>
            </a:r>
            <a:r>
              <a:rPr sz="3000" i="1" spc="-55" dirty="0">
                <a:latin typeface="Calibri"/>
                <a:cs typeface="Calibri"/>
              </a:rPr>
              <a:t> </a:t>
            </a:r>
            <a:r>
              <a:rPr sz="3000" i="1" spc="-5" dirty="0">
                <a:latin typeface="Calibri"/>
                <a:cs typeface="Calibri"/>
              </a:rPr>
              <a:t>подрастающего</a:t>
            </a:r>
            <a:r>
              <a:rPr sz="3000" i="1" spc="-35" dirty="0">
                <a:latin typeface="Calibri"/>
                <a:cs typeface="Calibri"/>
              </a:rPr>
              <a:t> </a:t>
            </a:r>
            <a:r>
              <a:rPr sz="3000" i="1" spc="-10" dirty="0">
                <a:latin typeface="Calibri"/>
                <a:cs typeface="Calibri"/>
              </a:rPr>
              <a:t>поколения</a:t>
            </a:r>
            <a:r>
              <a:rPr sz="3000" spc="-10" dirty="0">
                <a:latin typeface="Calibri"/>
                <a:cs typeface="Calibri"/>
              </a:rPr>
              <a:t>.</a:t>
            </a:r>
            <a:endParaRPr sz="3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171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967" y="17779"/>
            <a:ext cx="10933185" cy="69602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ts val="2265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900" b="1" spc="-5" dirty="0">
                <a:solidFill>
                  <a:srgbClr val="001F5F"/>
                </a:solidFill>
                <a:latin typeface="Calibri"/>
                <a:cs typeface="Calibri"/>
              </a:rPr>
              <a:t>На</a:t>
            </a:r>
            <a:r>
              <a:rPr sz="1900" b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001F5F"/>
                </a:solidFill>
                <a:latin typeface="Calibri"/>
                <a:cs typeface="Calibri"/>
              </a:rPr>
              <a:t>уровне</a:t>
            </a:r>
            <a:r>
              <a:rPr sz="19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001F5F"/>
                </a:solidFill>
                <a:latin typeface="Calibri"/>
                <a:cs typeface="Calibri"/>
              </a:rPr>
              <a:t>ОО</a:t>
            </a:r>
            <a:r>
              <a:rPr sz="1900" b="1" spc="-5" dirty="0">
                <a:solidFill>
                  <a:srgbClr val="001F5F"/>
                </a:solidFill>
                <a:latin typeface="Calibri"/>
                <a:cs typeface="Calibri"/>
              </a:rPr>
              <a:t> –</a:t>
            </a:r>
            <a:r>
              <a:rPr sz="1900" b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001F5F"/>
                </a:solidFill>
                <a:latin typeface="Calibri"/>
                <a:cs typeface="Calibri"/>
              </a:rPr>
              <a:t>это:</a:t>
            </a:r>
            <a:endParaRPr sz="1900">
              <a:latin typeface="Calibri"/>
              <a:cs typeface="Calibri"/>
            </a:endParaRPr>
          </a:p>
          <a:p>
            <a:pPr marL="355600" indent="-342900">
              <a:lnSpc>
                <a:spcPts val="286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Обновление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содержания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воспитательной</a:t>
            </a:r>
            <a:r>
              <a:rPr sz="2400" b="1" i="1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деятельности</a:t>
            </a:r>
            <a:r>
              <a:rPr sz="1900" b="1" spc="-5" dirty="0">
                <a:latin typeface="Calibri"/>
                <a:cs typeface="Calibri"/>
              </a:rPr>
              <a:t>,</a:t>
            </a:r>
            <a:endParaRPr sz="1900" b="1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35"/>
              </a:spcBef>
            </a:pPr>
            <a:r>
              <a:rPr sz="1900" b="1" spc="-5" dirty="0">
                <a:latin typeface="Calibri"/>
                <a:cs typeface="Calibri"/>
              </a:rPr>
              <a:t>направленной</a:t>
            </a:r>
            <a:r>
              <a:rPr sz="1900" b="1" spc="2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на</a:t>
            </a:r>
            <a:r>
              <a:rPr sz="19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развитие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личности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обучающихся,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их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духовно-нравственное,</a:t>
            </a:r>
            <a:endParaRPr sz="1800" b="1">
              <a:latin typeface="Calibri"/>
              <a:cs typeface="Calibri"/>
            </a:endParaRPr>
          </a:p>
          <a:p>
            <a:pPr marL="355600" marR="752475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Calibri"/>
                <a:cs typeface="Calibri"/>
              </a:rPr>
              <a:t>гражданское,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патриотическое</a:t>
            </a:r>
            <a:r>
              <a:rPr sz="1800" b="1" spc="4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воспитание,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укрепление </a:t>
            </a:r>
            <a:r>
              <a:rPr sz="1800" b="1" spc="-10" dirty="0">
                <a:latin typeface="Calibri"/>
                <a:cs typeface="Calibri"/>
              </a:rPr>
              <a:t>психического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здоровья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 </a:t>
            </a:r>
            <a:r>
              <a:rPr sz="1800" b="1" spc="-39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физическое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воспитание;</a:t>
            </a:r>
            <a:endParaRPr sz="1800" b="1">
              <a:latin typeface="Calibri"/>
              <a:cs typeface="Calibri"/>
            </a:endParaRPr>
          </a:p>
          <a:p>
            <a:pPr marL="355600" indent="-342900">
              <a:lnSpc>
                <a:spcPts val="284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Совместное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планирование</a:t>
            </a:r>
            <a:r>
              <a:rPr sz="2400" b="1" i="1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воспитывающей</a:t>
            </a:r>
            <a:r>
              <a:rPr sz="2400" b="1" i="1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деятельности;</a:t>
            </a:r>
            <a:endParaRPr sz="2400" b="1">
              <a:latin typeface="Calibri"/>
              <a:cs typeface="Calibri"/>
            </a:endParaRPr>
          </a:p>
          <a:p>
            <a:pPr marL="12700" marR="434340">
              <a:lnSpc>
                <a:spcPct val="100000"/>
              </a:lnSpc>
              <a:spcBef>
                <a:spcPts val="35"/>
              </a:spcBef>
            </a:pPr>
            <a:r>
              <a:rPr sz="1900" b="1" spc="-5" dirty="0">
                <a:latin typeface="Calibri"/>
                <a:cs typeface="Calibri"/>
              </a:rPr>
              <a:t>- </a:t>
            </a:r>
            <a:r>
              <a:rPr sz="1800" b="1" spc="-5" dirty="0">
                <a:latin typeface="Calibri"/>
                <a:cs typeface="Calibri"/>
              </a:rPr>
              <a:t>Интеграция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планов и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программ </a:t>
            </a:r>
            <a:r>
              <a:rPr sz="1800" b="1" spc="-20" dirty="0">
                <a:latin typeface="Calibri"/>
                <a:cs typeface="Calibri"/>
              </a:rPr>
              <a:t>ОО,</a:t>
            </a:r>
            <a:r>
              <a:rPr sz="1800" b="1" spc="-5" dirty="0">
                <a:latin typeface="Calibri"/>
                <a:cs typeface="Calibri"/>
              </a:rPr>
              <a:t> обеспечение</a:t>
            </a:r>
            <a:r>
              <a:rPr sz="1800" b="1" spc="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разнонаправленной,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насыщенной 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внеурочной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воспитывающей</a:t>
            </a:r>
            <a:r>
              <a:rPr sz="1800" b="1" spc="4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деятельности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обучающихся,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которая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должна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обязательно </a:t>
            </a:r>
            <a:r>
              <a:rPr sz="1800" b="1" spc="-3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дополняться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воспитанием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на </a:t>
            </a:r>
            <a:r>
              <a:rPr sz="1800" b="1" spc="-5" dirty="0">
                <a:latin typeface="Calibri"/>
                <a:cs typeface="Calibri"/>
              </a:rPr>
              <a:t>уроке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 </a:t>
            </a:r>
            <a:r>
              <a:rPr sz="1800" b="1" spc="-5" dirty="0">
                <a:latin typeface="Calibri"/>
                <a:cs typeface="Calibri"/>
              </a:rPr>
              <a:t>обеспечивать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личностное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развитие</a:t>
            </a:r>
            <a:r>
              <a:rPr sz="1800" b="1" spc="6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ребенка.</a:t>
            </a:r>
            <a:endParaRPr sz="1800" b="1">
              <a:latin typeface="Calibri"/>
              <a:cs typeface="Calibri"/>
            </a:endParaRPr>
          </a:p>
          <a:p>
            <a:pPr marL="12700">
              <a:lnSpc>
                <a:spcPts val="2145"/>
              </a:lnSpc>
            </a:pPr>
            <a:r>
              <a:rPr sz="1800" b="1" spc="-5" dirty="0">
                <a:latin typeface="Calibri"/>
                <a:cs typeface="Calibri"/>
              </a:rPr>
              <a:t>Привлечение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к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планированию</a:t>
            </a:r>
            <a:r>
              <a:rPr sz="1800" b="1" spc="-5" dirty="0">
                <a:latin typeface="Calibri"/>
                <a:cs typeface="Calibri"/>
              </a:rPr>
              <a:t> воспитательной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деятельности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родителей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 </a:t>
            </a:r>
            <a:r>
              <a:rPr sz="1800" b="1" spc="-5" dirty="0">
                <a:latin typeface="Calibri"/>
                <a:cs typeface="Calibri"/>
              </a:rPr>
              <a:t>самих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детей.</a:t>
            </a:r>
            <a:endParaRPr sz="1800" b="1">
              <a:latin typeface="Calibri"/>
              <a:cs typeface="Calibri"/>
            </a:endParaRPr>
          </a:p>
          <a:p>
            <a:pPr marL="355600" indent="-342900">
              <a:lnSpc>
                <a:spcPts val="286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Укрепление</a:t>
            </a:r>
            <a:r>
              <a:rPr sz="2400" b="1" i="1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кадрового</a:t>
            </a:r>
            <a:r>
              <a:rPr sz="2400" b="1" i="1" u="heavy" spc="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потенциала,</a:t>
            </a:r>
            <a:r>
              <a:rPr sz="2400" b="1" i="1" u="heavy" spc="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повышение</a:t>
            </a:r>
            <a:r>
              <a:rPr sz="2400" b="1" i="1" u="heavy" spc="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квалификации</a:t>
            </a:r>
            <a:endParaRPr sz="2400" b="1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педагогов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</a:t>
            </a:r>
            <a:r>
              <a:rPr sz="2400" b="1" i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области</a:t>
            </a:r>
            <a:r>
              <a:rPr sz="2400" b="1" i="1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воспитания</a:t>
            </a:r>
            <a:r>
              <a:rPr sz="2400" b="1" i="1" spc="35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(</a:t>
            </a:r>
            <a:r>
              <a:rPr sz="1600" b="1" spc="-5" dirty="0">
                <a:latin typeface="Calibri"/>
                <a:cs typeface="Calibri"/>
              </a:rPr>
              <a:t>Повышение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квалификации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«Подготовка</a:t>
            </a:r>
            <a:endParaRPr sz="1600" b="1">
              <a:latin typeface="Calibri"/>
              <a:cs typeface="Calibri"/>
            </a:endParaRPr>
          </a:p>
          <a:p>
            <a:pPr marL="355600" marR="5080" algn="just">
              <a:lnSpc>
                <a:spcPct val="100000"/>
              </a:lnSpc>
              <a:spcBef>
                <a:spcPts val="60"/>
              </a:spcBef>
            </a:pPr>
            <a:r>
              <a:rPr sz="1600" b="1" spc="-10" dirty="0">
                <a:latin typeface="Calibri"/>
                <a:cs typeface="Calibri"/>
              </a:rPr>
              <a:t>педагога как </a:t>
            </a:r>
            <a:r>
              <a:rPr sz="1600" b="1" spc="-5" dirty="0">
                <a:latin typeface="Calibri"/>
                <a:cs typeface="Calibri"/>
              </a:rPr>
              <a:t>воспитателя». Кроме </a:t>
            </a:r>
            <a:r>
              <a:rPr sz="1600" b="1" spc="-10" dirty="0">
                <a:latin typeface="Calibri"/>
                <a:cs typeface="Calibri"/>
              </a:rPr>
              <a:t>того </a:t>
            </a:r>
            <a:r>
              <a:rPr sz="1600" b="1" spc="-5" dirty="0">
                <a:latin typeface="Calibri"/>
                <a:cs typeface="Calibri"/>
              </a:rPr>
              <a:t>Министерство просвещения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сообщает, </a:t>
            </a:r>
            <a:r>
              <a:rPr sz="1600" b="1" spc="-10" dirty="0">
                <a:latin typeface="Calibri"/>
                <a:cs typeface="Calibri"/>
              </a:rPr>
              <a:t>что </a:t>
            </a:r>
            <a:r>
              <a:rPr sz="1600" b="1" spc="-5" dirty="0">
                <a:latin typeface="Calibri"/>
                <a:cs typeface="Calibri"/>
              </a:rPr>
              <a:t>в </a:t>
            </a:r>
            <a:r>
              <a:rPr sz="1600" b="1" spc="-10" dirty="0">
                <a:latin typeface="Calibri"/>
                <a:cs typeface="Calibri"/>
              </a:rPr>
              <a:t>2022г пройдет </a:t>
            </a:r>
            <a:r>
              <a:rPr sz="1600" b="1" spc="-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конкурс на должность советников директоров </a:t>
            </a:r>
            <a:r>
              <a:rPr sz="1600" b="1" spc="-15" dirty="0">
                <a:latin typeface="Calibri"/>
                <a:cs typeface="Calibri"/>
              </a:rPr>
              <a:t>школ </a:t>
            </a:r>
            <a:r>
              <a:rPr sz="1600" b="1" spc="-5" dirty="0">
                <a:latin typeface="Calibri"/>
                <a:cs typeface="Calibri"/>
              </a:rPr>
              <a:t>по воспитанию «Навигаторы </a:t>
            </a:r>
            <a:r>
              <a:rPr sz="1600" b="1" spc="-10" dirty="0">
                <a:latin typeface="Calibri"/>
                <a:cs typeface="Calibri"/>
              </a:rPr>
              <a:t>детства». </a:t>
            </a:r>
            <a:r>
              <a:rPr sz="1600" b="1" spc="-5" dirty="0">
                <a:latin typeface="Calibri"/>
                <a:cs typeface="Calibri"/>
              </a:rPr>
              <a:t>Он </a:t>
            </a:r>
            <a:r>
              <a:rPr sz="1600" b="1" spc="-15" dirty="0">
                <a:latin typeface="Calibri"/>
                <a:cs typeface="Calibri"/>
              </a:rPr>
              <a:t>уже </a:t>
            </a:r>
            <a:r>
              <a:rPr sz="1600" b="1" spc="-10" dirty="0">
                <a:latin typeface="Calibri"/>
                <a:cs typeface="Calibri"/>
              </a:rPr>
              <a:t> реализуется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в пилотных</a:t>
            </a:r>
            <a:r>
              <a:rPr sz="1600" b="1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регионах.)</a:t>
            </a:r>
            <a:endParaRPr sz="1600" b="1">
              <a:latin typeface="Calibri"/>
              <a:cs typeface="Calibri"/>
            </a:endParaRPr>
          </a:p>
          <a:p>
            <a:pPr marL="355600" indent="-342900">
              <a:lnSpc>
                <a:spcPts val="282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Обновление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форм</a:t>
            </a:r>
            <a:r>
              <a:rPr sz="24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и</a:t>
            </a:r>
            <a:r>
              <a:rPr sz="2400" b="1" i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методов</a:t>
            </a:r>
            <a:r>
              <a:rPr sz="2400" b="1" i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воспитания</a:t>
            </a:r>
            <a:r>
              <a:rPr sz="1900" b="1" i="1" dirty="0">
                <a:latin typeface="Calibri"/>
                <a:cs typeface="Calibri"/>
              </a:rPr>
              <a:t>.</a:t>
            </a:r>
            <a:endParaRPr sz="1900" b="1">
              <a:latin typeface="Calibri"/>
              <a:cs typeface="Calibri"/>
            </a:endParaRPr>
          </a:p>
          <a:p>
            <a:pPr marL="12700" marR="276860">
              <a:lnSpc>
                <a:spcPct val="100000"/>
              </a:lnSpc>
              <a:spcBef>
                <a:spcPts val="484"/>
              </a:spcBef>
            </a:pPr>
            <a:r>
              <a:rPr sz="1900" b="1" spc="-10" dirty="0">
                <a:latin typeface="Calibri"/>
                <a:cs typeface="Calibri"/>
              </a:rPr>
              <a:t>Ведущие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b="1" spc="-25" dirty="0">
                <a:latin typeface="Calibri"/>
                <a:cs typeface="Calibri"/>
              </a:rPr>
              <a:t>подходы:</a:t>
            </a:r>
            <a:r>
              <a:rPr sz="1900" b="1" spc="45" dirty="0">
                <a:latin typeface="Calibri"/>
                <a:cs typeface="Calibri"/>
              </a:rPr>
              <a:t> </a:t>
            </a:r>
            <a:r>
              <a:rPr sz="1900" b="1" i="1" spc="-5" dirty="0">
                <a:latin typeface="Calibri"/>
                <a:cs typeface="Calibri"/>
              </a:rPr>
              <a:t>системный</a:t>
            </a:r>
            <a:r>
              <a:rPr sz="1900" b="1" i="1" spc="2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(создание</a:t>
            </a:r>
            <a:r>
              <a:rPr sz="1900" b="1" spc="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системы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воспитательной</a:t>
            </a:r>
            <a:r>
              <a:rPr sz="1900" b="1" spc="20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деятельности</a:t>
            </a:r>
            <a:r>
              <a:rPr sz="1900" b="1" spc="25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в </a:t>
            </a:r>
            <a:r>
              <a:rPr sz="1900" b="1" spc="-415" dirty="0">
                <a:latin typeface="Calibri"/>
                <a:cs typeface="Calibri"/>
              </a:rPr>
              <a:t> </a:t>
            </a:r>
            <a:r>
              <a:rPr sz="1900" b="1" spc="-15" dirty="0">
                <a:latin typeface="Calibri"/>
                <a:cs typeface="Calibri"/>
              </a:rPr>
              <a:t>ОО,</a:t>
            </a:r>
            <a:r>
              <a:rPr sz="1900" b="1" spc="-10" dirty="0">
                <a:latin typeface="Calibri"/>
                <a:cs typeface="Calibri"/>
              </a:rPr>
              <a:t> обеспечивающей</a:t>
            </a:r>
            <a:r>
              <a:rPr sz="1900" b="1" spc="35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эффективное</a:t>
            </a:r>
            <a:r>
              <a:rPr sz="1900" b="1" spc="30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развитие</a:t>
            </a:r>
            <a:r>
              <a:rPr sz="1900" b="1" spc="1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личности</a:t>
            </a:r>
            <a:r>
              <a:rPr sz="1900" b="1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обучающегося</a:t>
            </a:r>
            <a:r>
              <a:rPr sz="1900" b="1" spc="10" dirty="0">
                <a:latin typeface="Calibri"/>
                <a:cs typeface="Calibri"/>
              </a:rPr>
              <a:t> </a:t>
            </a:r>
            <a:r>
              <a:rPr sz="1900" b="1" spc="-5" dirty="0">
                <a:latin typeface="Calibri"/>
                <a:cs typeface="Calibri"/>
              </a:rPr>
              <a:t>)</a:t>
            </a:r>
            <a:r>
              <a:rPr sz="1900" b="1" spc="50" dirty="0">
                <a:latin typeface="Calibri"/>
                <a:cs typeface="Calibri"/>
              </a:rPr>
              <a:t> </a:t>
            </a:r>
            <a:r>
              <a:rPr sz="1900" b="1" i="1" spc="-5" dirty="0">
                <a:latin typeface="Calibri"/>
                <a:cs typeface="Calibri"/>
              </a:rPr>
              <a:t>и</a:t>
            </a:r>
            <a:endParaRPr sz="19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900" b="1" i="1" spc="-10" dirty="0">
                <a:latin typeface="Calibri"/>
                <a:cs typeface="Calibri"/>
              </a:rPr>
              <a:t>деятельностный</a:t>
            </a:r>
            <a:r>
              <a:rPr sz="1900" b="1" i="1" spc="50" dirty="0">
                <a:latin typeface="Calibri"/>
                <a:cs typeface="Calibri"/>
              </a:rPr>
              <a:t> </a:t>
            </a:r>
            <a:r>
              <a:rPr sz="1900" b="1" i="1" spc="-5" dirty="0">
                <a:latin typeface="Calibri"/>
                <a:cs typeface="Calibri"/>
              </a:rPr>
              <a:t>(</a:t>
            </a:r>
            <a:r>
              <a:rPr sz="1900" b="1" i="1" dirty="0">
                <a:latin typeface="Calibri"/>
                <a:cs typeface="Calibri"/>
              </a:rPr>
              <a:t> </a:t>
            </a:r>
            <a:r>
              <a:rPr sz="1900" b="1" i="1" spc="-10" dirty="0">
                <a:latin typeface="Calibri"/>
                <a:cs typeface="Calibri"/>
              </a:rPr>
              <a:t>событийный)</a:t>
            </a:r>
            <a:r>
              <a:rPr sz="1900" b="1" i="1" spc="55" dirty="0">
                <a:latin typeface="Calibri"/>
                <a:cs typeface="Calibri"/>
              </a:rPr>
              <a:t> </a:t>
            </a:r>
            <a:r>
              <a:rPr sz="1900" b="1" spc="-10" dirty="0">
                <a:latin typeface="Calibri"/>
                <a:cs typeface="Calibri"/>
              </a:rPr>
              <a:t>(</a:t>
            </a:r>
            <a:r>
              <a:rPr sz="1600" b="1" spc="-10" dirty="0">
                <a:latin typeface="Calibri"/>
                <a:cs typeface="Calibri"/>
              </a:rPr>
              <a:t>создание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детско-взрослой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общности,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коллективная</a:t>
            </a:r>
            <a:endParaRPr sz="16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600" b="1" spc="-10" dirty="0">
                <a:latin typeface="Calibri"/>
                <a:cs typeface="Calibri"/>
              </a:rPr>
              <a:t>творческая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деятельность;</a:t>
            </a:r>
            <a:r>
              <a:rPr sz="1600" b="1" spc="4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творческие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проекты;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социальные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пробы;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волонтерство;</a:t>
            </a:r>
            <a:r>
              <a:rPr sz="1600" b="1" spc="30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школьные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медиа;</a:t>
            </a:r>
            <a:endParaRPr sz="1600" b="1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1600" b="1" spc="-10" dirty="0">
                <a:latin typeface="Calibri"/>
                <a:cs typeface="Calibri"/>
              </a:rPr>
              <a:t>детские</a:t>
            </a:r>
            <a:r>
              <a:rPr sz="1600" b="1" spc="1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и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молодежные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общественные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организации;</a:t>
            </a:r>
            <a:r>
              <a:rPr sz="1600" b="1" spc="-15" dirty="0">
                <a:latin typeface="Calibri"/>
                <a:cs typeface="Calibri"/>
              </a:rPr>
              <a:t> школьное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самоуправление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и</a:t>
            </a:r>
            <a:r>
              <a:rPr sz="1600" b="1" spc="5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др.)</a:t>
            </a:r>
            <a:endParaRPr sz="1600" b="1">
              <a:latin typeface="Calibri"/>
              <a:cs typeface="Calibri"/>
            </a:endParaRPr>
          </a:p>
          <a:p>
            <a:pPr marL="8890" algn="ctr">
              <a:lnSpc>
                <a:spcPct val="100000"/>
              </a:lnSpc>
              <a:spcBef>
                <a:spcPts val="495"/>
              </a:spcBef>
            </a:pPr>
            <a:r>
              <a:rPr sz="1900" b="1" spc="-20" dirty="0">
                <a:solidFill>
                  <a:srgbClr val="800000"/>
                </a:solidFill>
                <a:latin typeface="Calibri"/>
                <a:cs typeface="Calibri"/>
              </a:rPr>
              <a:t>Необходимо</a:t>
            </a:r>
            <a:r>
              <a:rPr sz="1900" b="1" spc="3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800000"/>
                </a:solidFill>
                <a:latin typeface="Calibri"/>
                <a:cs typeface="Calibri"/>
              </a:rPr>
              <a:t>обеспечить</a:t>
            </a:r>
            <a:r>
              <a:rPr sz="1900" b="1" spc="2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800000"/>
                </a:solidFill>
                <a:latin typeface="Calibri"/>
                <a:cs typeface="Calibri"/>
              </a:rPr>
              <a:t>пространство</a:t>
            </a:r>
            <a:r>
              <a:rPr sz="1900" b="1" spc="4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800000"/>
                </a:solidFill>
                <a:latin typeface="Calibri"/>
                <a:cs typeface="Calibri"/>
              </a:rPr>
              <a:t>самореализации,</a:t>
            </a:r>
            <a:r>
              <a:rPr sz="1900" b="1" spc="5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800000"/>
                </a:solidFill>
                <a:latin typeface="Calibri"/>
                <a:cs typeface="Calibri"/>
              </a:rPr>
              <a:t>саморазвития</a:t>
            </a:r>
            <a:r>
              <a:rPr sz="1900" b="1" spc="3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800000"/>
                </a:solidFill>
                <a:latin typeface="Calibri"/>
                <a:cs typeface="Calibri"/>
              </a:rPr>
              <a:t>и</a:t>
            </a:r>
            <a:endParaRPr sz="1900">
              <a:latin typeface="Calibri"/>
              <a:cs typeface="Calibri"/>
            </a:endParaRPr>
          </a:p>
          <a:p>
            <a:pPr marL="17780" algn="ctr">
              <a:lnSpc>
                <a:spcPct val="100000"/>
              </a:lnSpc>
            </a:pPr>
            <a:r>
              <a:rPr sz="1900" b="1" spc="-10" dirty="0">
                <a:solidFill>
                  <a:srgbClr val="800000"/>
                </a:solidFill>
                <a:latin typeface="Calibri"/>
                <a:cs typeface="Calibri"/>
              </a:rPr>
              <a:t>самоидентификации.</a:t>
            </a:r>
            <a:endParaRPr sz="1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529" y="5651218"/>
            <a:ext cx="12125960" cy="1207135"/>
            <a:chOff x="49897" y="5651217"/>
            <a:chExt cx="909447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140322" y="6104470"/>
              <a:ext cx="3003677" cy="753526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9897" y="5651217"/>
              <a:ext cx="9094470" cy="1200785"/>
            </a:xfrm>
            <a:custGeom>
              <a:avLst/>
              <a:gdLst/>
              <a:ahLst/>
              <a:cxnLst/>
              <a:rect l="l" t="t" r="r" b="b"/>
              <a:pathLst>
                <a:path w="9094470" h="1200784">
                  <a:moveTo>
                    <a:pt x="0" y="1200327"/>
                  </a:moveTo>
                  <a:lnTo>
                    <a:pt x="9094102" y="1200327"/>
                  </a:lnTo>
                  <a:lnTo>
                    <a:pt x="9094102" y="0"/>
                  </a:lnTo>
                  <a:lnTo>
                    <a:pt x="0" y="0"/>
                  </a:lnTo>
                  <a:lnTo>
                    <a:pt x="0" y="1200327"/>
                  </a:lnTo>
                  <a:close/>
                </a:path>
              </a:pathLst>
            </a:custGeom>
            <a:solidFill>
              <a:srgbClr val="F1DC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835482" y="0"/>
            <a:ext cx="5883487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ПРИМЕРНАЯ</a:t>
            </a:r>
            <a:r>
              <a:rPr sz="2000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ПРОГРАММА</a:t>
            </a:r>
            <a:r>
              <a:rPr sz="2000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ВОСПИТАНИЯ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94049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9144000" h="462279">
                <a:moveTo>
                  <a:pt x="0" y="0"/>
                </a:moveTo>
                <a:lnTo>
                  <a:pt x="0" y="461670"/>
                </a:lnTo>
                <a:lnTo>
                  <a:pt x="9143999" y="461670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513498" y="721234"/>
            <a:ext cx="811191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tabLst>
                <a:tab pos="2299970" algn="l"/>
              </a:tabLst>
            </a:pPr>
            <a:r>
              <a:rPr sz="2400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</a:rPr>
              <a:t>Назначение</a:t>
            </a:r>
            <a:r>
              <a:rPr sz="240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</a:rPr>
              <a:t> </a:t>
            </a:r>
            <a:r>
              <a:rPr sz="2400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</a:rPr>
              <a:t>примерной </a:t>
            </a:r>
            <a:r>
              <a:rPr sz="240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</a:rPr>
              <a:t>программы</a:t>
            </a:r>
            <a:r>
              <a:rPr sz="2400" spc="-5" dirty="0">
                <a:solidFill>
                  <a:srgbClr val="C00000"/>
                </a:solidFill>
              </a:rPr>
              <a:t> </a:t>
            </a:r>
            <a:r>
              <a:rPr sz="2400" dirty="0">
                <a:uFill>
                  <a:solidFill>
                    <a:srgbClr val="000000"/>
                  </a:solidFill>
                </a:uFill>
              </a:rPr>
              <a:t>-</a:t>
            </a:r>
            <a:r>
              <a:rPr sz="2400" spc="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400" spc="-5" dirty="0">
                <a:uFill>
                  <a:solidFill>
                    <a:srgbClr val="000000"/>
                  </a:solidFill>
                </a:uFill>
              </a:rPr>
              <a:t>помочь </a:t>
            </a:r>
            <a:r>
              <a:rPr sz="2400" spc="-530" dirty="0"/>
              <a:t> </a:t>
            </a:r>
            <a:r>
              <a:rPr sz="2400" spc="-15">
                <a:uFill>
                  <a:solidFill>
                    <a:srgbClr val="000000"/>
                  </a:solidFill>
                </a:uFill>
              </a:rPr>
              <a:t>школам </a:t>
            </a:r>
            <a:r>
              <a:rPr sz="2400" spc="-10" smtClean="0">
                <a:uFill>
                  <a:solidFill>
                    <a:srgbClr val="000000"/>
                  </a:solidFill>
                </a:uFill>
              </a:rPr>
              <a:t>создать</a:t>
            </a:r>
            <a:r>
              <a:rPr sz="2400" smtClean="0">
                <a:uFill>
                  <a:solidFill>
                    <a:srgbClr val="000000"/>
                  </a:solidFill>
                </a:uFill>
              </a:rPr>
              <a:t>и </a:t>
            </a:r>
            <a:r>
              <a:rPr sz="2400" spc="-5" dirty="0">
                <a:uFill>
                  <a:solidFill>
                    <a:srgbClr val="000000"/>
                  </a:solidFill>
                </a:uFill>
              </a:rPr>
              <a:t>реализовать собственные </a:t>
            </a:r>
            <a:r>
              <a:rPr sz="2400" dirty="0"/>
              <a:t> </a:t>
            </a:r>
            <a:r>
              <a:rPr sz="2400" spc="-5" dirty="0">
                <a:uFill>
                  <a:solidFill>
                    <a:srgbClr val="000000"/>
                  </a:solidFill>
                </a:uFill>
              </a:rPr>
              <a:t>программы</a:t>
            </a:r>
            <a:r>
              <a:rPr sz="2400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sz="2400" dirty="0">
                <a:uFill>
                  <a:solidFill>
                    <a:srgbClr val="000000"/>
                  </a:solidFill>
                </a:uFill>
              </a:rPr>
              <a:t>воспитания</a:t>
            </a:r>
            <a:endParaRPr sz="2400"/>
          </a:p>
        </p:txBody>
      </p:sp>
      <p:sp>
        <p:nvSpPr>
          <p:cNvPr id="8" name="object 8"/>
          <p:cNvSpPr/>
          <p:nvPr/>
        </p:nvSpPr>
        <p:spPr>
          <a:xfrm>
            <a:off x="0" y="1971244"/>
            <a:ext cx="12192000" cy="1200785"/>
          </a:xfrm>
          <a:custGeom>
            <a:avLst/>
            <a:gdLst/>
            <a:ahLst/>
            <a:cxnLst/>
            <a:rect l="l" t="t" r="r" b="b"/>
            <a:pathLst>
              <a:path w="9144000" h="1200785">
                <a:moveTo>
                  <a:pt x="0" y="1200327"/>
                </a:moveTo>
                <a:lnTo>
                  <a:pt x="9144000" y="1200327"/>
                </a:lnTo>
                <a:lnTo>
                  <a:pt x="9144000" y="0"/>
                </a:lnTo>
                <a:lnTo>
                  <a:pt x="0" y="0"/>
                </a:lnTo>
                <a:lnTo>
                  <a:pt x="0" y="1200327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4279101"/>
            <a:ext cx="12192000" cy="831215"/>
          </a:xfrm>
          <a:custGeom>
            <a:avLst/>
            <a:gdLst/>
            <a:ahLst/>
            <a:cxnLst/>
            <a:rect l="l" t="t" r="r" b="b"/>
            <a:pathLst>
              <a:path w="9144000" h="831214">
                <a:moveTo>
                  <a:pt x="9143951" y="0"/>
                </a:moveTo>
                <a:lnTo>
                  <a:pt x="0" y="0"/>
                </a:lnTo>
                <a:lnTo>
                  <a:pt x="0" y="830999"/>
                </a:lnTo>
                <a:lnTo>
                  <a:pt x="9143951" y="830999"/>
                </a:lnTo>
                <a:lnTo>
                  <a:pt x="9143951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371599" y="1985010"/>
            <a:ext cx="10677585" cy="4803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67665" algn="l"/>
                <a:tab pos="368300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На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основе </a:t>
            </a:r>
            <a:r>
              <a:rPr sz="2400" b="1" u="heavy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примерной </a:t>
            </a:r>
            <a:r>
              <a:rPr sz="2400" b="1" u="heavy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програм</a:t>
            </a:r>
            <a:r>
              <a:rPr lang="ru-RU" sz="2400" b="1" u="heavy" dirty="0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м</a:t>
            </a:r>
            <a:r>
              <a:rPr sz="2400" b="1" u="heavy" smtClean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ы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воспитания образовательные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организации</a:t>
            </a:r>
            <a:r>
              <a:rPr sz="2400" b="1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разрабатывают</a:t>
            </a:r>
            <a:r>
              <a:rPr sz="2400" b="1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свои</a:t>
            </a:r>
            <a:r>
              <a:rPr sz="2400" b="1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400" b="1" u="heavy" spc="-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libri"/>
                <a:cs typeface="Calibri"/>
              </a:rPr>
              <a:t>рабочие</a:t>
            </a:r>
            <a:r>
              <a:rPr sz="2400" b="1" u="heavy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libri"/>
                <a:cs typeface="Calibri"/>
              </a:rPr>
              <a:t> </a:t>
            </a:r>
            <a:r>
              <a:rPr sz="2400" b="1" u="heavy" spc="-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libri"/>
                <a:cs typeface="Calibri"/>
              </a:rPr>
              <a:t>программы</a:t>
            </a:r>
            <a:endParaRPr sz="2400">
              <a:latin typeface="Calibri"/>
              <a:cs typeface="Calibri"/>
            </a:endParaRPr>
          </a:p>
          <a:p>
            <a:pPr marL="367665">
              <a:lnSpc>
                <a:spcPct val="100000"/>
              </a:lnSpc>
            </a:pPr>
            <a:r>
              <a:rPr sz="2400" b="1" u="heavy" spc="-5" dirty="0">
                <a:solidFill>
                  <a:srgbClr val="800000"/>
                </a:solidFill>
                <a:uFill>
                  <a:solidFill>
                    <a:srgbClr val="800000"/>
                  </a:solidFill>
                </a:uFill>
                <a:latin typeface="Calibri"/>
                <a:cs typeface="Calibri"/>
              </a:rPr>
              <a:t>воспитания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100">
              <a:latin typeface="Calibri"/>
              <a:cs typeface="Calibri"/>
            </a:endParaRPr>
          </a:p>
          <a:p>
            <a:pPr marL="365125" indent="-343535">
              <a:lnSpc>
                <a:spcPct val="100000"/>
              </a:lnSpc>
              <a:buFont typeface="Arial"/>
              <a:buChar char="•"/>
              <a:tabLst>
                <a:tab pos="365125" algn="l"/>
                <a:tab pos="365760" algn="l"/>
              </a:tabLst>
            </a:pPr>
            <a:r>
              <a:rPr sz="2400" b="1" spc="-5" dirty="0">
                <a:latin typeface="Calibri"/>
                <a:cs typeface="Calibri"/>
              </a:rPr>
              <a:t>Примерная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программа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по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сути</a:t>
            </a:r>
            <a:r>
              <a:rPr sz="2400" b="1" spc="25" dirty="0"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libri"/>
                <a:cs typeface="Calibri"/>
              </a:rPr>
              <a:t>является</a:t>
            </a:r>
            <a:r>
              <a:rPr sz="24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libri"/>
                <a:cs typeface="Calibri"/>
              </a:rPr>
              <a:t>конструктором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har char="•"/>
            </a:pPr>
            <a:endParaRPr sz="3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Примерная программа</a:t>
            </a:r>
            <a:r>
              <a:rPr sz="2400" b="1" spc="-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задает</a:t>
            </a:r>
            <a:r>
              <a:rPr sz="2400" b="1" spc="1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образец для</a:t>
            </a:r>
            <a:r>
              <a:rPr sz="2400" b="1" spc="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разработки рабочих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программ,</a:t>
            </a:r>
            <a:r>
              <a:rPr sz="2400" b="1" spc="-2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но</a:t>
            </a:r>
            <a:r>
              <a:rPr sz="2400" b="1" spc="-10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не </a:t>
            </a:r>
            <a:r>
              <a:rPr sz="2400" b="1" spc="-20" dirty="0">
                <a:solidFill>
                  <a:srgbClr val="0F243E"/>
                </a:solidFill>
                <a:latin typeface="Calibri"/>
                <a:cs typeface="Calibri"/>
              </a:rPr>
              <a:t>может</a:t>
            </a:r>
            <a:r>
              <a:rPr sz="2400" b="1" spc="-2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F243E"/>
                </a:solidFill>
                <a:latin typeface="Calibri"/>
                <a:cs typeface="Calibri"/>
              </a:rPr>
              <a:t>быть их</a:t>
            </a:r>
            <a:r>
              <a:rPr sz="2400" b="1" spc="15" dirty="0">
                <a:solidFill>
                  <a:srgbClr val="0F243E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F243E"/>
                </a:solidFill>
                <a:latin typeface="Calibri"/>
                <a:cs typeface="Calibri"/>
              </a:rPr>
              <a:t>заменой!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Calibri"/>
              <a:cs typeface="Calibri"/>
            </a:endParaRPr>
          </a:p>
          <a:p>
            <a:pPr marL="417830" lvl="1" indent="-343535">
              <a:lnSpc>
                <a:spcPct val="100000"/>
              </a:lnSpc>
              <a:spcBef>
                <a:spcPts val="2115"/>
              </a:spcBef>
              <a:buFont typeface="Arial"/>
              <a:buChar char="•"/>
              <a:tabLst>
                <a:tab pos="417830" algn="l"/>
                <a:tab pos="418465" algn="l"/>
              </a:tabLst>
            </a:pPr>
            <a:r>
              <a:rPr sz="2400" b="1" dirty="0">
                <a:solidFill>
                  <a:srgbClr val="1F487C"/>
                </a:solidFill>
                <a:latin typeface="Calibri"/>
                <a:cs typeface="Calibri"/>
              </a:rPr>
              <a:t>Примерная</a:t>
            </a:r>
            <a:r>
              <a:rPr sz="24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1F487C"/>
                </a:solidFill>
                <a:latin typeface="Calibri"/>
                <a:cs typeface="Calibri"/>
              </a:rPr>
              <a:t>программа</a:t>
            </a:r>
            <a:r>
              <a:rPr sz="2400" b="1" spc="-2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1F487C"/>
                </a:solidFill>
                <a:latin typeface="Calibri"/>
                <a:cs typeface="Calibri"/>
              </a:rPr>
              <a:t>воспитания</a:t>
            </a:r>
            <a:r>
              <a:rPr sz="24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–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это</a:t>
            </a:r>
            <a:r>
              <a:rPr sz="2400" b="1" spc="-5" dirty="0">
                <a:latin typeface="Calibri"/>
                <a:cs typeface="Calibri"/>
              </a:rPr>
              <a:t> не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перечень</a:t>
            </a:r>
            <a:endParaRPr sz="2400">
              <a:latin typeface="Calibri"/>
              <a:cs typeface="Calibri"/>
            </a:endParaRPr>
          </a:p>
          <a:p>
            <a:pPr marL="74930" marR="779780">
              <a:lnSpc>
                <a:spcPct val="100000"/>
              </a:lnSpc>
              <a:tabLst>
                <a:tab pos="1780539" algn="l"/>
              </a:tabLst>
            </a:pPr>
            <a:r>
              <a:rPr sz="2400" b="1" spc="-5" dirty="0">
                <a:latin typeface="Calibri"/>
                <a:cs typeface="Calibri"/>
              </a:rPr>
              <a:t>обязательных для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школы </a:t>
            </a:r>
            <a:r>
              <a:rPr sz="2400" b="1" spc="-5" dirty="0">
                <a:latin typeface="Calibri"/>
                <a:cs typeface="Calibri"/>
              </a:rPr>
              <a:t>мероприятий,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а </a:t>
            </a:r>
            <a:r>
              <a:rPr sz="24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описание </a:t>
            </a:r>
            <a:r>
              <a:rPr sz="2400" b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системы </a:t>
            </a:r>
            <a:r>
              <a:rPr sz="2400" b="1" spc="-5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возможных	форм </a:t>
            </a:r>
            <a:r>
              <a:rPr sz="2400" b="1" dirty="0">
                <a:latin typeface="Calibri"/>
                <a:cs typeface="Calibri"/>
              </a:rPr>
              <a:t>и </a:t>
            </a:r>
            <a:r>
              <a:rPr sz="2400" b="1" spc="-5" dirty="0">
                <a:latin typeface="Calibri"/>
                <a:cs typeface="Calibri"/>
              </a:rPr>
              <a:t>способов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работы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с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детьми.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126</TotalTime>
  <Words>925</Words>
  <Application>Microsoft Office PowerPoint</Application>
  <PresentationFormat>Широкоэкранный</PresentationFormat>
  <Paragraphs>130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Wingdings</vt:lpstr>
      <vt:lpstr>Параллакс</vt:lpstr>
      <vt:lpstr>Презентация PowerPoint</vt:lpstr>
      <vt:lpstr>Презентация PowerPoint</vt:lpstr>
      <vt:lpstr>О внесении изменений в Федеральный Закон «Об образовании в Российской Федерации» (ФЗ № 304-ФЗ от 31 июля 2020 г)  </vt:lpstr>
      <vt:lpstr>Презентация PowerPoint</vt:lpstr>
      <vt:lpstr>О внесении изменений в ФГОС  ОО (приказ Минпросвещения РФ от11.12.2020 № 712)</vt:lpstr>
      <vt:lpstr>П.19.6 в ред Приказа Министерство просвещения РФ от 11.12.2020 №712</vt:lpstr>
      <vt:lpstr>Презентация PowerPoint</vt:lpstr>
      <vt:lpstr>Презентация PowerPoint</vt:lpstr>
      <vt:lpstr>Назначение примерной программы - помочь  школам создатьи реализовать собственные  программы воспитания</vt:lpstr>
      <vt:lpstr>Структура рабочей программы воспитания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2021-04-12T12:04:42Z</dcterms:created>
  <dcterms:modified xsi:type="dcterms:W3CDTF">2021-04-16T07:23:30Z</dcterms:modified>
</cp:coreProperties>
</file>